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5" r:id="rId5"/>
    <p:sldId id="257" r:id="rId6"/>
    <p:sldId id="3885" r:id="rId7"/>
    <p:sldId id="3891" r:id="rId8"/>
    <p:sldId id="3910" r:id="rId9"/>
    <p:sldId id="3892" r:id="rId10"/>
    <p:sldId id="3909" r:id="rId11"/>
    <p:sldId id="3893" r:id="rId12"/>
    <p:sldId id="3894" r:id="rId13"/>
    <p:sldId id="3895" r:id="rId14"/>
    <p:sldId id="3911" r:id="rId15"/>
    <p:sldId id="3903" r:id="rId16"/>
    <p:sldId id="3912" r:id="rId17"/>
    <p:sldId id="3905" r:id="rId18"/>
    <p:sldId id="28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BD61BE-DF76-B02A-EFFE-ADF96071FACC}" name="Versteeg, Anouk" initials="VA" userId="S::anouk.versteeg@noordhoff.nl::58589efc-5ff5-4d06-9402-077e881848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1"/>
    <a:srgbClr val="0C82C5"/>
    <a:srgbClr val="E00B7E"/>
    <a:srgbClr val="727352"/>
    <a:srgbClr val="7C7D5D"/>
    <a:srgbClr val="999B7F"/>
    <a:srgbClr val="FDD7EC"/>
    <a:srgbClr val="F983C4"/>
    <a:srgbClr val="FF9D00"/>
    <a:srgbClr val="FF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56"/>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6C22BA5-3034-4618-97C8-58CE673C217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E947ECF6-1B52-41BF-B2D4-2F4C265BD29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28FBAA04-F9D2-4231-800F-AF2DF84FE93B}" type="datetime1">
              <a:rPr lang="nl-NL"/>
              <a:pPr lvl="0"/>
              <a:t>13-9-2024</a:t>
            </a:fld>
            <a:endParaRPr lang="nl-NL"/>
          </a:p>
        </p:txBody>
      </p:sp>
      <p:sp>
        <p:nvSpPr>
          <p:cNvPr id="4" name="Tijdelijke aanduiding voor dia-afbeelding 3">
            <a:extLst>
              <a:ext uri="{FF2B5EF4-FFF2-40B4-BE49-F238E27FC236}">
                <a16:creationId xmlns:a16="http://schemas.microsoft.com/office/drawing/2014/main" id="{EA6A4E8E-119C-4B2C-BFB3-21B7A19B89C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16798B6F-8E0F-4BBE-B0C6-01F6B3A6B3ED}"/>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20B9566C-C4F8-451E-9BD2-D2466633223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AE5D452F-9256-4A78-AF1C-CF46589E738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EA1D11EB-6C9A-486D-92B0-1C4462AC66A9}" type="slidenum">
              <a:t>‹nr.›</a:t>
            </a:fld>
            <a:endParaRPr lang="nl-NL"/>
          </a:p>
        </p:txBody>
      </p:sp>
    </p:spTree>
    <p:extLst>
      <p:ext uri="{BB962C8B-B14F-4D97-AF65-F5344CB8AC3E}">
        <p14:creationId xmlns:p14="http://schemas.microsoft.com/office/powerpoint/2010/main" val="3270022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AA322-E9CE-4AFF-8C0B-CFCA6EA3C57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4BDEB7F-D38D-4243-B8E1-CD6F8C90DEB1}"/>
              </a:ext>
            </a:extLst>
          </p:cNvPr>
          <p:cNvSpPr txBox="1">
            <a:spLocks noGrp="1"/>
          </p:cNvSpPr>
          <p:nvPr>
            <p:ph type="body" sz="quarter" idx="1"/>
          </p:nvPr>
        </p:nvSpPr>
        <p:spPr/>
        <p:txBody>
          <a:bodyPr/>
          <a:lstStyle/>
          <a:p>
            <a:pPr lvl="0"/>
            <a:endParaRPr lang="nl-NL"/>
          </a:p>
        </p:txBody>
      </p:sp>
      <p:sp>
        <p:nvSpPr>
          <p:cNvPr id="4" name="Slide Number Placeholder 3">
            <a:extLst>
              <a:ext uri="{FF2B5EF4-FFF2-40B4-BE49-F238E27FC236}">
                <a16:creationId xmlns:a16="http://schemas.microsoft.com/office/drawing/2014/main" id="{FC89F0CA-EF63-4DA9-823D-1E380202935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6DC68D-7653-44B1-AFA5-73FB1422CA02}"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Met verwijzing naar de standaard teksten voor de boekenlijst? Jesse heeft de vraag uitstaan om de teksten op te nemen in de FAQ. Dan zou je daarnaar kunnen verwijzen. </a:t>
            </a:r>
          </a:p>
          <a:p>
            <a:pPr lvl="0"/>
            <a:endParaRPr lang="en-US" dirty="0"/>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2808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11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3088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439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0366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14</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54903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704A5-148A-4E9E-87EC-EE9A443DDF8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2AF7BD3-EBA7-4E89-9571-6C92F1301484}"/>
              </a:ext>
            </a:extLst>
          </p:cNvPr>
          <p:cNvSpPr txBox="1">
            <a:spLocks noGrp="1"/>
          </p:cNvSpPr>
          <p:nvPr>
            <p:ph type="body" sz="quarter" idx="1"/>
          </p:nvPr>
        </p:nvSpPr>
        <p:spPr/>
        <p:txBody>
          <a:bodyPr/>
          <a:lstStyle/>
          <a:p>
            <a:endParaRPr lang="nl-NL"/>
          </a:p>
        </p:txBody>
      </p:sp>
      <p:sp>
        <p:nvSpPr>
          <p:cNvPr id="4" name="Slide Number Placeholder 3">
            <a:extLst>
              <a:ext uri="{FF2B5EF4-FFF2-40B4-BE49-F238E27FC236}">
                <a16:creationId xmlns:a16="http://schemas.microsoft.com/office/drawing/2014/main" id="{62B7C8D1-7524-4A27-A59C-93DB3C03B7B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73D568-6192-4955-A7B5-F5B1CCC592B2}"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95A76-64FF-4FB1-AF0D-E144400144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588BF56-BC6D-4CFC-826B-049CCE33E6C0}"/>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883B97D0-06F9-4AD0-8C9F-BD523FD477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1A35F3-EE93-46BA-88C2-B1E3EF283658}"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4</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423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5</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7125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6</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1917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3345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E11D-2D3B-4E37-B82C-3B05038065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DC5CA9-4E77-4BDB-B085-A1F920A73316}"/>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C25044C9-0523-45BB-B174-6673AF4575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26C9A-D3A0-4754-9224-C2CA46466C8A}"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0600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0ECB-3F9E-4B5F-8A51-640D4B7F1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14972E-31E4-47CA-8D81-09536AD3639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FEADB6B5-14A5-4BFC-B0D7-3BC410F48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E40AFF-24B7-469E-915A-D153286DC648}" type="slidenum">
              <a:t>9</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2162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6FBEE-CF9A-4279-A42A-84B72ECD3BC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4269101F-43AA-45B8-A1FF-4D467918D29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F5CCB664-4AAF-4103-9B98-A8A7B7638668}"/>
              </a:ext>
            </a:extLst>
          </p:cNvPr>
          <p:cNvSpPr txBox="1">
            <a:spLocks noGrp="1"/>
          </p:cNvSpPr>
          <p:nvPr>
            <p:ph type="dt" sz="half" idx="7"/>
          </p:nvPr>
        </p:nvSpPr>
        <p:spPr/>
        <p:txBody>
          <a:bodyPr/>
          <a:lstStyle>
            <a:lvl1pPr>
              <a:defRPr/>
            </a:lvl1pPr>
          </a:lstStyle>
          <a:p>
            <a:pPr lvl="0"/>
            <a:fld id="{14B978C4-D5D7-49ED-B2AC-218BEEF7B9C8}" type="datetime1">
              <a:rPr lang="nl-NL"/>
              <a:pPr lvl="0"/>
              <a:t>13-9-2024</a:t>
            </a:fld>
            <a:endParaRPr lang="nl-NL"/>
          </a:p>
        </p:txBody>
      </p:sp>
      <p:sp>
        <p:nvSpPr>
          <p:cNvPr id="5" name="Tijdelijke aanduiding voor voettekst 4">
            <a:extLst>
              <a:ext uri="{FF2B5EF4-FFF2-40B4-BE49-F238E27FC236}">
                <a16:creationId xmlns:a16="http://schemas.microsoft.com/office/drawing/2014/main" id="{26D063B4-FB66-4259-8DD9-D0A2270541F6}"/>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2DEBB6FD-E22D-4CD1-B80C-3AB5C193727E}"/>
              </a:ext>
            </a:extLst>
          </p:cNvPr>
          <p:cNvSpPr txBox="1">
            <a:spLocks noGrp="1"/>
          </p:cNvSpPr>
          <p:nvPr>
            <p:ph type="sldNum" sz="quarter" idx="8"/>
          </p:nvPr>
        </p:nvSpPr>
        <p:spPr/>
        <p:txBody>
          <a:bodyPr/>
          <a:lstStyle>
            <a:lvl1pPr>
              <a:defRPr/>
            </a:lvl1pPr>
          </a:lstStyle>
          <a:p>
            <a:pPr lvl="0"/>
            <a:fld id="{4E450767-289A-4C98-85C3-AA394129130F}" type="slidenum">
              <a:t>‹nr.›</a:t>
            </a:fld>
            <a:endParaRPr lang="nl-NL"/>
          </a:p>
        </p:txBody>
      </p:sp>
    </p:spTree>
    <p:extLst>
      <p:ext uri="{BB962C8B-B14F-4D97-AF65-F5344CB8AC3E}">
        <p14:creationId xmlns:p14="http://schemas.microsoft.com/office/powerpoint/2010/main" val="83304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4E596-5CFD-4D2F-8A7F-38FE4BC20175}"/>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30095662-2C0D-44E0-AB45-8706C2AE87E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4A7761-6182-44F5-A6DE-A350F07ECE5C}"/>
              </a:ext>
            </a:extLst>
          </p:cNvPr>
          <p:cNvSpPr txBox="1">
            <a:spLocks noGrp="1"/>
          </p:cNvSpPr>
          <p:nvPr>
            <p:ph type="dt" sz="half" idx="7"/>
          </p:nvPr>
        </p:nvSpPr>
        <p:spPr/>
        <p:txBody>
          <a:bodyPr/>
          <a:lstStyle>
            <a:lvl1pPr>
              <a:defRPr/>
            </a:lvl1pPr>
          </a:lstStyle>
          <a:p>
            <a:pPr lvl="0"/>
            <a:fld id="{5260CE28-24F8-49C7-B455-D2B6079E17F6}" type="datetime1">
              <a:rPr lang="nl-NL"/>
              <a:pPr lvl="0"/>
              <a:t>13-9-2024</a:t>
            </a:fld>
            <a:endParaRPr lang="nl-NL"/>
          </a:p>
        </p:txBody>
      </p:sp>
      <p:sp>
        <p:nvSpPr>
          <p:cNvPr id="5" name="Tijdelijke aanduiding voor voettekst 4">
            <a:extLst>
              <a:ext uri="{FF2B5EF4-FFF2-40B4-BE49-F238E27FC236}">
                <a16:creationId xmlns:a16="http://schemas.microsoft.com/office/drawing/2014/main" id="{8AB02F15-38E1-41DB-82F0-4B64F5006833}"/>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1DB6AAD0-F0D6-4B5B-A72D-C7BE7D767B1A}"/>
              </a:ext>
            </a:extLst>
          </p:cNvPr>
          <p:cNvSpPr txBox="1">
            <a:spLocks noGrp="1"/>
          </p:cNvSpPr>
          <p:nvPr>
            <p:ph type="sldNum" sz="quarter" idx="8"/>
          </p:nvPr>
        </p:nvSpPr>
        <p:spPr/>
        <p:txBody>
          <a:bodyPr/>
          <a:lstStyle>
            <a:lvl1pPr>
              <a:defRPr/>
            </a:lvl1pPr>
          </a:lstStyle>
          <a:p>
            <a:pPr lvl="0"/>
            <a:fld id="{2CA69072-08EB-4256-9F88-E580723D64F8}" type="slidenum">
              <a:t>‹nr.›</a:t>
            </a:fld>
            <a:endParaRPr lang="nl-NL"/>
          </a:p>
        </p:txBody>
      </p:sp>
    </p:spTree>
    <p:extLst>
      <p:ext uri="{BB962C8B-B14F-4D97-AF65-F5344CB8AC3E}">
        <p14:creationId xmlns:p14="http://schemas.microsoft.com/office/powerpoint/2010/main" val="262270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1D85173-9916-4E36-9C3B-3FBDCD2698AC}"/>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74243C09-7F45-473C-8E92-54C4C0B3D67A}"/>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017949-D236-47A5-970D-E7C7BA9306D9}"/>
              </a:ext>
            </a:extLst>
          </p:cNvPr>
          <p:cNvSpPr txBox="1">
            <a:spLocks noGrp="1"/>
          </p:cNvSpPr>
          <p:nvPr>
            <p:ph type="dt" sz="half" idx="7"/>
          </p:nvPr>
        </p:nvSpPr>
        <p:spPr/>
        <p:txBody>
          <a:bodyPr/>
          <a:lstStyle>
            <a:lvl1pPr>
              <a:defRPr/>
            </a:lvl1pPr>
          </a:lstStyle>
          <a:p>
            <a:pPr lvl="0"/>
            <a:fld id="{ABA77925-1B96-47E6-A6F5-C57F79117E28}" type="datetime1">
              <a:rPr lang="nl-NL"/>
              <a:pPr lvl="0"/>
              <a:t>13-9-2024</a:t>
            </a:fld>
            <a:endParaRPr lang="nl-NL"/>
          </a:p>
        </p:txBody>
      </p:sp>
      <p:sp>
        <p:nvSpPr>
          <p:cNvPr id="5" name="Tijdelijke aanduiding voor voettekst 4">
            <a:extLst>
              <a:ext uri="{FF2B5EF4-FFF2-40B4-BE49-F238E27FC236}">
                <a16:creationId xmlns:a16="http://schemas.microsoft.com/office/drawing/2014/main" id="{86265717-1876-44B8-81A2-A8DC77DD66FC}"/>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BF6EC4AB-6391-4CD2-BD12-EE3466AD2A35}"/>
              </a:ext>
            </a:extLst>
          </p:cNvPr>
          <p:cNvSpPr txBox="1">
            <a:spLocks noGrp="1"/>
          </p:cNvSpPr>
          <p:nvPr>
            <p:ph type="sldNum" sz="quarter" idx="8"/>
          </p:nvPr>
        </p:nvSpPr>
        <p:spPr/>
        <p:txBody>
          <a:bodyPr/>
          <a:lstStyle>
            <a:lvl1pPr>
              <a:defRPr/>
            </a:lvl1pPr>
          </a:lstStyle>
          <a:p>
            <a:pPr lvl="0"/>
            <a:fld id="{0D28114A-B620-41E3-A5EB-D1F142B09120}" type="slidenum">
              <a:t>‹nr.›</a:t>
            </a:fld>
            <a:endParaRPr lang="nl-NL"/>
          </a:p>
        </p:txBody>
      </p:sp>
    </p:spTree>
    <p:extLst>
      <p:ext uri="{BB962C8B-B14F-4D97-AF65-F5344CB8AC3E}">
        <p14:creationId xmlns:p14="http://schemas.microsoft.com/office/powerpoint/2010/main" val="16924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312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FFB8D-B98B-4CDC-87AC-245E2B26298E}"/>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5E7F3684-DB7E-4B5B-8E42-0601D20A42D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20A110-D801-4ED9-B7F9-5881C5D2C729}"/>
              </a:ext>
            </a:extLst>
          </p:cNvPr>
          <p:cNvSpPr txBox="1">
            <a:spLocks noGrp="1"/>
          </p:cNvSpPr>
          <p:nvPr>
            <p:ph type="dt" sz="half" idx="7"/>
          </p:nvPr>
        </p:nvSpPr>
        <p:spPr/>
        <p:txBody>
          <a:bodyPr/>
          <a:lstStyle>
            <a:lvl1pPr>
              <a:defRPr/>
            </a:lvl1pPr>
          </a:lstStyle>
          <a:p>
            <a:pPr lvl="0"/>
            <a:fld id="{4B409C42-DD5C-4FFB-B0F8-F3AB77D3D31C}" type="datetime1">
              <a:rPr lang="nl-NL"/>
              <a:pPr lvl="0"/>
              <a:t>13-9-2024</a:t>
            </a:fld>
            <a:endParaRPr lang="nl-NL"/>
          </a:p>
        </p:txBody>
      </p:sp>
      <p:sp>
        <p:nvSpPr>
          <p:cNvPr id="5" name="Tijdelijke aanduiding voor voettekst 4">
            <a:extLst>
              <a:ext uri="{FF2B5EF4-FFF2-40B4-BE49-F238E27FC236}">
                <a16:creationId xmlns:a16="http://schemas.microsoft.com/office/drawing/2014/main" id="{9FB6C03D-4EAC-49F7-B0D3-AC23CD8AB6D0}"/>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D2D81A46-4CD3-45F8-A3DC-E6ED49D20A4A}"/>
              </a:ext>
            </a:extLst>
          </p:cNvPr>
          <p:cNvSpPr txBox="1">
            <a:spLocks noGrp="1"/>
          </p:cNvSpPr>
          <p:nvPr>
            <p:ph type="sldNum" sz="quarter" idx="8"/>
          </p:nvPr>
        </p:nvSpPr>
        <p:spPr/>
        <p:txBody>
          <a:bodyPr/>
          <a:lstStyle>
            <a:lvl1pPr>
              <a:defRPr/>
            </a:lvl1pPr>
          </a:lstStyle>
          <a:p>
            <a:pPr lvl="0"/>
            <a:fld id="{127858F5-2D2A-4656-B96A-009F2CBC45A3}" type="slidenum">
              <a:t>‹nr.›</a:t>
            </a:fld>
            <a:endParaRPr lang="nl-NL"/>
          </a:p>
        </p:txBody>
      </p:sp>
    </p:spTree>
    <p:extLst>
      <p:ext uri="{BB962C8B-B14F-4D97-AF65-F5344CB8AC3E}">
        <p14:creationId xmlns:p14="http://schemas.microsoft.com/office/powerpoint/2010/main" val="39948455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EB185-3A48-42BD-A2A8-31FC7251F631}"/>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BD8B286C-7487-47C0-8006-C5BF8D480E80}"/>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686CA4-E92A-4936-9FB2-9ADC957B6399}"/>
              </a:ext>
            </a:extLst>
          </p:cNvPr>
          <p:cNvSpPr txBox="1">
            <a:spLocks noGrp="1"/>
          </p:cNvSpPr>
          <p:nvPr>
            <p:ph type="dt" sz="half" idx="7"/>
          </p:nvPr>
        </p:nvSpPr>
        <p:spPr/>
        <p:txBody>
          <a:bodyPr/>
          <a:lstStyle>
            <a:lvl1pPr>
              <a:defRPr/>
            </a:lvl1pPr>
          </a:lstStyle>
          <a:p>
            <a:pPr lvl="0"/>
            <a:fld id="{A84A636F-B849-4D09-83EB-47FAB1A847D6}" type="datetime1">
              <a:rPr lang="nl-NL"/>
              <a:pPr lvl="0"/>
              <a:t>13-9-2024</a:t>
            </a:fld>
            <a:endParaRPr lang="nl-NL"/>
          </a:p>
        </p:txBody>
      </p:sp>
      <p:sp>
        <p:nvSpPr>
          <p:cNvPr id="5" name="Tijdelijke aanduiding voor voettekst 4">
            <a:extLst>
              <a:ext uri="{FF2B5EF4-FFF2-40B4-BE49-F238E27FC236}">
                <a16:creationId xmlns:a16="http://schemas.microsoft.com/office/drawing/2014/main" id="{DAD5094E-27E9-4FD1-A294-E00FDAC8A32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320AC367-7586-4FCD-86F3-6800C12716A1}"/>
              </a:ext>
            </a:extLst>
          </p:cNvPr>
          <p:cNvSpPr txBox="1">
            <a:spLocks noGrp="1"/>
          </p:cNvSpPr>
          <p:nvPr>
            <p:ph type="sldNum" sz="quarter" idx="8"/>
          </p:nvPr>
        </p:nvSpPr>
        <p:spPr/>
        <p:txBody>
          <a:bodyPr/>
          <a:lstStyle>
            <a:lvl1pPr>
              <a:defRPr/>
            </a:lvl1pPr>
          </a:lstStyle>
          <a:p>
            <a:pPr lvl="0"/>
            <a:fld id="{7C136ADA-528A-4F3F-A854-A2A1F9A8AABE}" type="slidenum">
              <a:t>‹nr.›</a:t>
            </a:fld>
            <a:endParaRPr lang="nl-NL"/>
          </a:p>
        </p:txBody>
      </p:sp>
    </p:spTree>
    <p:extLst>
      <p:ext uri="{BB962C8B-B14F-4D97-AF65-F5344CB8AC3E}">
        <p14:creationId xmlns:p14="http://schemas.microsoft.com/office/powerpoint/2010/main" val="299738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AACE-C59D-4E88-B71A-ECDDF6840BB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FBCF5572-E726-4535-BCBB-682E2E1565D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A27FCA-6ECE-4D06-9868-6ADCCE57BD7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1828F29-4439-4056-8E4C-69DC622BF13E}"/>
              </a:ext>
            </a:extLst>
          </p:cNvPr>
          <p:cNvSpPr txBox="1">
            <a:spLocks noGrp="1"/>
          </p:cNvSpPr>
          <p:nvPr>
            <p:ph type="dt" sz="half" idx="7"/>
          </p:nvPr>
        </p:nvSpPr>
        <p:spPr/>
        <p:txBody>
          <a:bodyPr/>
          <a:lstStyle>
            <a:lvl1pPr>
              <a:defRPr/>
            </a:lvl1pPr>
          </a:lstStyle>
          <a:p>
            <a:pPr lvl="0"/>
            <a:fld id="{6637207E-D902-45BF-BFE8-050D070E5777}" type="datetime1">
              <a:rPr lang="nl-NL"/>
              <a:pPr lvl="0"/>
              <a:t>13-9-2024</a:t>
            </a:fld>
            <a:endParaRPr lang="nl-NL"/>
          </a:p>
        </p:txBody>
      </p:sp>
      <p:sp>
        <p:nvSpPr>
          <p:cNvPr id="6" name="Tijdelijke aanduiding voor voettekst 5">
            <a:extLst>
              <a:ext uri="{FF2B5EF4-FFF2-40B4-BE49-F238E27FC236}">
                <a16:creationId xmlns:a16="http://schemas.microsoft.com/office/drawing/2014/main" id="{6FB94845-A5CB-4ED3-ADFA-BED4687DBF7F}"/>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85E5B0E7-BD9A-4038-88BD-5D887933097D}"/>
              </a:ext>
            </a:extLst>
          </p:cNvPr>
          <p:cNvSpPr txBox="1">
            <a:spLocks noGrp="1"/>
          </p:cNvSpPr>
          <p:nvPr>
            <p:ph type="sldNum" sz="quarter" idx="8"/>
          </p:nvPr>
        </p:nvSpPr>
        <p:spPr/>
        <p:txBody>
          <a:bodyPr/>
          <a:lstStyle>
            <a:lvl1pPr>
              <a:defRPr/>
            </a:lvl1pPr>
          </a:lstStyle>
          <a:p>
            <a:pPr lvl="0"/>
            <a:fld id="{3D1E6CDB-D1B3-4CE8-A7FA-C6A1A21F4EC9}" type="slidenum">
              <a:t>‹nr.›</a:t>
            </a:fld>
            <a:endParaRPr lang="nl-NL"/>
          </a:p>
        </p:txBody>
      </p:sp>
    </p:spTree>
    <p:extLst>
      <p:ext uri="{BB962C8B-B14F-4D97-AF65-F5344CB8AC3E}">
        <p14:creationId xmlns:p14="http://schemas.microsoft.com/office/powerpoint/2010/main" val="161775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F0530-01EE-4D9F-8AF2-8271A7F83A9A}"/>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7033A6BC-B97E-4612-9AA7-6B60B6CE45A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E73C13-5D4F-4BAF-941F-0030AE4A9E4C}"/>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FA3BA2-E1DE-4667-9B96-C9CCD2B24AB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CB3752-CC92-407F-8873-A4080785C8F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1D733F2-0BFF-4E8C-BC40-3791904AACBB}"/>
              </a:ext>
            </a:extLst>
          </p:cNvPr>
          <p:cNvSpPr txBox="1">
            <a:spLocks noGrp="1"/>
          </p:cNvSpPr>
          <p:nvPr>
            <p:ph type="dt" sz="half" idx="7"/>
          </p:nvPr>
        </p:nvSpPr>
        <p:spPr/>
        <p:txBody>
          <a:bodyPr/>
          <a:lstStyle>
            <a:lvl1pPr>
              <a:defRPr/>
            </a:lvl1pPr>
          </a:lstStyle>
          <a:p>
            <a:pPr lvl="0"/>
            <a:fld id="{EA327873-AC1B-42C7-8E72-C7997D56708A}" type="datetime1">
              <a:rPr lang="nl-NL"/>
              <a:pPr lvl="0"/>
              <a:t>13-9-2024</a:t>
            </a:fld>
            <a:endParaRPr lang="nl-NL"/>
          </a:p>
        </p:txBody>
      </p:sp>
      <p:sp>
        <p:nvSpPr>
          <p:cNvPr id="8" name="Tijdelijke aanduiding voor voettekst 7">
            <a:extLst>
              <a:ext uri="{FF2B5EF4-FFF2-40B4-BE49-F238E27FC236}">
                <a16:creationId xmlns:a16="http://schemas.microsoft.com/office/drawing/2014/main" id="{F7123A0A-81C8-4536-B0B9-EB0BE0DAEE50}"/>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8BFDBF4E-B08F-434F-A611-8DDAB2F6994E}"/>
              </a:ext>
            </a:extLst>
          </p:cNvPr>
          <p:cNvSpPr txBox="1">
            <a:spLocks noGrp="1"/>
          </p:cNvSpPr>
          <p:nvPr>
            <p:ph type="sldNum" sz="quarter" idx="8"/>
          </p:nvPr>
        </p:nvSpPr>
        <p:spPr/>
        <p:txBody>
          <a:bodyPr/>
          <a:lstStyle>
            <a:lvl1pPr>
              <a:defRPr/>
            </a:lvl1pPr>
          </a:lstStyle>
          <a:p>
            <a:pPr lvl="0"/>
            <a:fld id="{2874F190-E438-49B1-9E43-AAF658D72364}" type="slidenum">
              <a:t>‹nr.›</a:t>
            </a:fld>
            <a:endParaRPr lang="nl-NL"/>
          </a:p>
        </p:txBody>
      </p:sp>
    </p:spTree>
    <p:extLst>
      <p:ext uri="{BB962C8B-B14F-4D97-AF65-F5344CB8AC3E}">
        <p14:creationId xmlns:p14="http://schemas.microsoft.com/office/powerpoint/2010/main" val="9955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6A64D-8EAF-415A-93C3-E9C01BDD1EC3}"/>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79AFC07E-644B-4548-80BD-4C62EFA7F37F}"/>
              </a:ext>
            </a:extLst>
          </p:cNvPr>
          <p:cNvSpPr txBox="1">
            <a:spLocks noGrp="1"/>
          </p:cNvSpPr>
          <p:nvPr>
            <p:ph type="dt" sz="half" idx="7"/>
          </p:nvPr>
        </p:nvSpPr>
        <p:spPr/>
        <p:txBody>
          <a:bodyPr/>
          <a:lstStyle>
            <a:lvl1pPr>
              <a:defRPr/>
            </a:lvl1pPr>
          </a:lstStyle>
          <a:p>
            <a:pPr lvl="0"/>
            <a:fld id="{86C85F4F-8991-4B75-B2A8-031EAF87859E}" type="datetime1">
              <a:rPr lang="nl-NL"/>
              <a:pPr lvl="0"/>
              <a:t>13-9-2024</a:t>
            </a:fld>
            <a:endParaRPr lang="nl-NL"/>
          </a:p>
        </p:txBody>
      </p:sp>
      <p:sp>
        <p:nvSpPr>
          <p:cNvPr id="4" name="Tijdelijke aanduiding voor voettekst 3">
            <a:extLst>
              <a:ext uri="{FF2B5EF4-FFF2-40B4-BE49-F238E27FC236}">
                <a16:creationId xmlns:a16="http://schemas.microsoft.com/office/drawing/2014/main" id="{1F31C490-2AE7-43A3-B0A8-210E12ACEE05}"/>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0DE4963A-EBA9-4A2D-9AEC-997B79439D1D}"/>
              </a:ext>
            </a:extLst>
          </p:cNvPr>
          <p:cNvSpPr txBox="1">
            <a:spLocks noGrp="1"/>
          </p:cNvSpPr>
          <p:nvPr>
            <p:ph type="sldNum" sz="quarter" idx="8"/>
          </p:nvPr>
        </p:nvSpPr>
        <p:spPr/>
        <p:txBody>
          <a:bodyPr/>
          <a:lstStyle>
            <a:lvl1pPr>
              <a:defRPr/>
            </a:lvl1pPr>
          </a:lstStyle>
          <a:p>
            <a:pPr lvl="0"/>
            <a:fld id="{A5D5A638-954D-4192-821A-90B86D8D075A}" type="slidenum">
              <a:t>‹nr.›</a:t>
            </a:fld>
            <a:endParaRPr lang="nl-NL"/>
          </a:p>
        </p:txBody>
      </p:sp>
    </p:spTree>
    <p:extLst>
      <p:ext uri="{BB962C8B-B14F-4D97-AF65-F5344CB8AC3E}">
        <p14:creationId xmlns:p14="http://schemas.microsoft.com/office/powerpoint/2010/main" val="4076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8CBD723-3436-4FD3-91B2-05EAA81AAA5C}"/>
              </a:ext>
            </a:extLst>
          </p:cNvPr>
          <p:cNvSpPr txBox="1">
            <a:spLocks noGrp="1"/>
          </p:cNvSpPr>
          <p:nvPr>
            <p:ph type="dt" sz="half" idx="7"/>
          </p:nvPr>
        </p:nvSpPr>
        <p:spPr/>
        <p:txBody>
          <a:bodyPr/>
          <a:lstStyle>
            <a:lvl1pPr>
              <a:defRPr/>
            </a:lvl1pPr>
          </a:lstStyle>
          <a:p>
            <a:pPr lvl="0"/>
            <a:fld id="{12863195-3AFE-4F21-BAE4-CEC48E20B365}" type="datetime1">
              <a:rPr lang="nl-NL"/>
              <a:pPr lvl="0"/>
              <a:t>13-9-2024</a:t>
            </a:fld>
            <a:endParaRPr lang="nl-NL"/>
          </a:p>
        </p:txBody>
      </p:sp>
      <p:sp>
        <p:nvSpPr>
          <p:cNvPr id="3" name="Tijdelijke aanduiding voor voettekst 2">
            <a:extLst>
              <a:ext uri="{FF2B5EF4-FFF2-40B4-BE49-F238E27FC236}">
                <a16:creationId xmlns:a16="http://schemas.microsoft.com/office/drawing/2014/main" id="{F4C9E318-A6FA-45C7-A996-41FC3996ED23}"/>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9575251E-3AF8-4E5A-BA6B-1C7A5A3C0414}"/>
              </a:ext>
            </a:extLst>
          </p:cNvPr>
          <p:cNvSpPr txBox="1">
            <a:spLocks noGrp="1"/>
          </p:cNvSpPr>
          <p:nvPr>
            <p:ph type="sldNum" sz="quarter" idx="8"/>
          </p:nvPr>
        </p:nvSpPr>
        <p:spPr/>
        <p:txBody>
          <a:bodyPr/>
          <a:lstStyle>
            <a:lvl1pPr>
              <a:defRPr/>
            </a:lvl1pPr>
          </a:lstStyle>
          <a:p>
            <a:pPr lvl="0"/>
            <a:fld id="{AF0018B6-639C-4CF3-B2B5-01941E8D7DA1}" type="slidenum">
              <a:t>‹nr.›</a:t>
            </a:fld>
            <a:endParaRPr lang="nl-NL"/>
          </a:p>
        </p:txBody>
      </p:sp>
    </p:spTree>
    <p:extLst>
      <p:ext uri="{BB962C8B-B14F-4D97-AF65-F5344CB8AC3E}">
        <p14:creationId xmlns:p14="http://schemas.microsoft.com/office/powerpoint/2010/main" val="7890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3B2C1-4929-4E2E-B594-A48E7BB477A8}"/>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387E4C8C-7CF5-41CC-97DB-2915A0DAF286}"/>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CF4BAF9-2DD1-4E22-BC4D-61AD1AD74D9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EDDBEB-B09E-484F-9225-5024A7CC4A56}"/>
              </a:ext>
            </a:extLst>
          </p:cNvPr>
          <p:cNvSpPr txBox="1">
            <a:spLocks noGrp="1"/>
          </p:cNvSpPr>
          <p:nvPr>
            <p:ph type="dt" sz="half" idx="7"/>
          </p:nvPr>
        </p:nvSpPr>
        <p:spPr/>
        <p:txBody>
          <a:bodyPr/>
          <a:lstStyle>
            <a:lvl1pPr>
              <a:defRPr/>
            </a:lvl1pPr>
          </a:lstStyle>
          <a:p>
            <a:pPr lvl="0"/>
            <a:fld id="{EE2C9054-87F7-422B-A84C-FD7F35BD78AE}" type="datetime1">
              <a:rPr lang="nl-NL"/>
              <a:pPr lvl="0"/>
              <a:t>13-9-2024</a:t>
            </a:fld>
            <a:endParaRPr lang="nl-NL"/>
          </a:p>
        </p:txBody>
      </p:sp>
      <p:sp>
        <p:nvSpPr>
          <p:cNvPr id="6" name="Tijdelijke aanduiding voor voettekst 5">
            <a:extLst>
              <a:ext uri="{FF2B5EF4-FFF2-40B4-BE49-F238E27FC236}">
                <a16:creationId xmlns:a16="http://schemas.microsoft.com/office/drawing/2014/main" id="{23E0B3FE-0535-4620-A887-81724D18A64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535A69FF-401B-4D41-9C38-4823D49B849B}"/>
              </a:ext>
            </a:extLst>
          </p:cNvPr>
          <p:cNvSpPr txBox="1">
            <a:spLocks noGrp="1"/>
          </p:cNvSpPr>
          <p:nvPr>
            <p:ph type="sldNum" sz="quarter" idx="8"/>
          </p:nvPr>
        </p:nvSpPr>
        <p:spPr/>
        <p:txBody>
          <a:bodyPr/>
          <a:lstStyle>
            <a:lvl1pPr>
              <a:defRPr/>
            </a:lvl1pPr>
          </a:lstStyle>
          <a:p>
            <a:pPr lvl="0"/>
            <a:fld id="{915623D3-6DED-425B-A373-FD34F38A0A1D}" type="slidenum">
              <a:t>‹nr.›</a:t>
            </a:fld>
            <a:endParaRPr lang="nl-NL"/>
          </a:p>
        </p:txBody>
      </p:sp>
    </p:spTree>
    <p:extLst>
      <p:ext uri="{BB962C8B-B14F-4D97-AF65-F5344CB8AC3E}">
        <p14:creationId xmlns:p14="http://schemas.microsoft.com/office/powerpoint/2010/main" val="60095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AB428-2D2F-47AA-A759-DE963D2377A1}"/>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F42ECE36-95D8-4B38-BAB3-EAF78D2B73C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7426A58C-36D2-4EE7-ACEA-65F09BE4C29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3E8EE9-A63D-47F9-AFF5-A108C7E7882E}"/>
              </a:ext>
            </a:extLst>
          </p:cNvPr>
          <p:cNvSpPr txBox="1">
            <a:spLocks noGrp="1"/>
          </p:cNvSpPr>
          <p:nvPr>
            <p:ph type="dt" sz="half" idx="7"/>
          </p:nvPr>
        </p:nvSpPr>
        <p:spPr/>
        <p:txBody>
          <a:bodyPr/>
          <a:lstStyle>
            <a:lvl1pPr>
              <a:defRPr/>
            </a:lvl1pPr>
          </a:lstStyle>
          <a:p>
            <a:pPr lvl="0"/>
            <a:fld id="{D893EFE3-F617-4485-93FE-B014AB5B4CB1}" type="datetime1">
              <a:rPr lang="nl-NL"/>
              <a:pPr lvl="0"/>
              <a:t>13-9-2024</a:t>
            </a:fld>
            <a:endParaRPr lang="nl-NL"/>
          </a:p>
        </p:txBody>
      </p:sp>
      <p:sp>
        <p:nvSpPr>
          <p:cNvPr id="6" name="Tijdelijke aanduiding voor voettekst 5">
            <a:extLst>
              <a:ext uri="{FF2B5EF4-FFF2-40B4-BE49-F238E27FC236}">
                <a16:creationId xmlns:a16="http://schemas.microsoft.com/office/drawing/2014/main" id="{8F151EC4-3540-467A-A29F-BD0F742E286E}"/>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51B64360-5976-4D4D-910E-B7C8B238A8C4}"/>
              </a:ext>
            </a:extLst>
          </p:cNvPr>
          <p:cNvSpPr txBox="1">
            <a:spLocks noGrp="1"/>
          </p:cNvSpPr>
          <p:nvPr>
            <p:ph type="sldNum" sz="quarter" idx="8"/>
          </p:nvPr>
        </p:nvSpPr>
        <p:spPr/>
        <p:txBody>
          <a:bodyPr/>
          <a:lstStyle>
            <a:lvl1pPr>
              <a:defRPr/>
            </a:lvl1pPr>
          </a:lstStyle>
          <a:p>
            <a:pPr lvl="0"/>
            <a:fld id="{73AD9166-7959-4F68-A527-B52EDA391B6A}" type="slidenum">
              <a:t>‹nr.›</a:t>
            </a:fld>
            <a:endParaRPr lang="nl-NL"/>
          </a:p>
        </p:txBody>
      </p:sp>
    </p:spTree>
    <p:extLst>
      <p:ext uri="{BB962C8B-B14F-4D97-AF65-F5344CB8AC3E}">
        <p14:creationId xmlns:p14="http://schemas.microsoft.com/office/powerpoint/2010/main" val="414225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27564CC-FD08-475E-B430-254547CE687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CEE2D37E-C6B2-4CA6-9B85-F1BFD9A2C1B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37059F-367F-429B-8E3E-B333CE017C18}"/>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F0BECB47-1073-4B0B-8896-46B57C97478F}" type="datetime1">
              <a:rPr lang="nl-NL"/>
              <a:pPr lvl="0"/>
              <a:t>13-9-2024</a:t>
            </a:fld>
            <a:endParaRPr lang="nl-NL"/>
          </a:p>
        </p:txBody>
      </p:sp>
      <p:sp>
        <p:nvSpPr>
          <p:cNvPr id="5" name="Tijdelijke aanduiding voor voettekst 4">
            <a:extLst>
              <a:ext uri="{FF2B5EF4-FFF2-40B4-BE49-F238E27FC236}">
                <a16:creationId xmlns:a16="http://schemas.microsoft.com/office/drawing/2014/main" id="{47378478-F425-4058-873D-D722966FE4A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a:extLst>
              <a:ext uri="{FF2B5EF4-FFF2-40B4-BE49-F238E27FC236}">
                <a16:creationId xmlns:a16="http://schemas.microsoft.com/office/drawing/2014/main" id="{D6CBCA7D-296A-443D-A302-A69E94B5EC62}"/>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BD61B796-ABB0-4606-9A19-1E4DE69CC319}"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hogeschooltaal.nl/support/" TargetMode="External"/><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ideo" Target="https://www.youtube.com/embed/nLwh_ysHomk?feature=oembed" TargetMode="Externa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hyperlink" Target="http://www.hogeschooltaal.n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22.jpe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sv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100" name="Afbeelding 99" descr="Afbeelding met muur, persoon, mannelijk&#10;&#10;Automatisch gegenereerde beschrijving">
            <a:extLst>
              <a:ext uri="{FF2B5EF4-FFF2-40B4-BE49-F238E27FC236}">
                <a16:creationId xmlns:a16="http://schemas.microsoft.com/office/drawing/2014/main" id="{EFFEA974-9A13-D1DE-9C87-7C880D4A30F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547307" y="-41989"/>
            <a:ext cx="4710393" cy="6899989"/>
          </a:xfrm>
          <a:prstGeom prst="rect">
            <a:avLst/>
          </a:prstGeom>
        </p:spPr>
      </p:pic>
      <p:sp>
        <p:nvSpPr>
          <p:cNvPr id="6" name="Rechthoek 5">
            <a:extLst>
              <a:ext uri="{FF2B5EF4-FFF2-40B4-BE49-F238E27FC236}">
                <a16:creationId xmlns:a16="http://schemas.microsoft.com/office/drawing/2014/main" id="{72D90C27-C8C0-481D-8F11-2EE0BF538E36}"/>
              </a:ext>
            </a:extLst>
          </p:cNvPr>
          <p:cNvSpPr/>
          <p:nvPr/>
        </p:nvSpPr>
        <p:spPr>
          <a:xfrm>
            <a:off x="-10488" y="3898739"/>
            <a:ext cx="12257700" cy="1225425"/>
          </a:xfrm>
          <a:prstGeom prst="rect">
            <a:avLst/>
          </a:prstGeom>
          <a:solidFill>
            <a:srgbClr val="007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Object 2" descr="preencoded.png">
            <a:extLst>
              <a:ext uri="{FF2B5EF4-FFF2-40B4-BE49-F238E27FC236}">
                <a16:creationId xmlns:a16="http://schemas.microsoft.com/office/drawing/2014/main" id="{CE8A9CD1-D598-489B-AC46-817708366750}"/>
              </a:ext>
            </a:extLst>
          </p:cNvPr>
          <p:cNvPicPr>
            <a:picLocks noChangeAspect="1"/>
          </p:cNvPicPr>
          <p:nvPr/>
        </p:nvPicPr>
        <p:blipFill>
          <a:blip r:embed="rId4"/>
          <a:stretch>
            <a:fillRect/>
          </a:stretch>
        </p:blipFill>
        <p:spPr>
          <a:xfrm>
            <a:off x="9902503" y="6179348"/>
            <a:ext cx="2089217" cy="533655"/>
          </a:xfrm>
          <a:prstGeom prst="rect">
            <a:avLst/>
          </a:prstGeom>
          <a:noFill/>
          <a:ln cap="flat">
            <a:noFill/>
          </a:ln>
        </p:spPr>
      </p:pic>
      <p:sp>
        <p:nvSpPr>
          <p:cNvPr id="4" name="TextBox 3">
            <a:extLst>
              <a:ext uri="{FF2B5EF4-FFF2-40B4-BE49-F238E27FC236}">
                <a16:creationId xmlns:a16="http://schemas.microsoft.com/office/drawing/2014/main" id="{A0750CF4-7C26-499E-BA5F-3A0BB59475A4}"/>
              </a:ext>
            </a:extLst>
          </p:cNvPr>
          <p:cNvSpPr txBox="1"/>
          <p:nvPr/>
        </p:nvSpPr>
        <p:spPr>
          <a:xfrm>
            <a:off x="-102851" y="-182852"/>
            <a:ext cx="184727" cy="2308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900" b="0" i="0" u="none" strike="noStrike" kern="1200" cap="none" spc="0" baseline="0">
              <a:solidFill>
                <a:srgbClr val="000000"/>
              </a:solidFill>
              <a:uFillTx/>
              <a:latin typeface="Calibri"/>
            </a:endParaRPr>
          </a:p>
        </p:txBody>
      </p:sp>
      <p:sp>
        <p:nvSpPr>
          <p:cNvPr id="5" name="Tekstvak 4">
            <a:extLst>
              <a:ext uri="{FF2B5EF4-FFF2-40B4-BE49-F238E27FC236}">
                <a16:creationId xmlns:a16="http://schemas.microsoft.com/office/drawing/2014/main" id="{0282A95C-C776-4068-AB54-4D92109A77E3}"/>
              </a:ext>
            </a:extLst>
          </p:cNvPr>
          <p:cNvSpPr txBox="1"/>
          <p:nvPr/>
        </p:nvSpPr>
        <p:spPr>
          <a:xfrm>
            <a:off x="193844" y="3890916"/>
            <a:ext cx="8353888" cy="933525"/>
          </a:xfrm>
          <a:prstGeom prst="rect">
            <a:avLst/>
          </a:prstGeom>
          <a:noFill/>
        </p:spPr>
        <p:txBody>
          <a:bodyPr wrap="square" rtlCol="0">
            <a:spAutoFit/>
          </a:bodyPr>
          <a:lstStyle/>
          <a:p>
            <a:pPr algn="ctr">
              <a:lnSpc>
                <a:spcPct val="150000"/>
              </a:lnSpc>
            </a:pPr>
            <a:r>
              <a:rPr lang="nl-NL" sz="2400" b="1" dirty="0">
                <a:solidFill>
                  <a:schemeClr val="bg1"/>
                </a:solidFill>
                <a:latin typeface="Px Grotesk Bold" panose="02060803030000020004" pitchFamily="18" charset="0"/>
              </a:rPr>
              <a:t>Opstartcollege</a:t>
            </a:r>
          </a:p>
          <a:p>
            <a:pPr algn="ctr">
              <a:lnSpc>
                <a:spcPct val="150000"/>
              </a:lnSpc>
            </a:pPr>
            <a:r>
              <a:rPr lang="nl-NL" sz="1400" dirty="0">
                <a:solidFill>
                  <a:schemeClr val="bg1"/>
                </a:solidFill>
                <a:effectLst/>
                <a:latin typeface="Bliss 2 Regular" panose="02000506030000020004" pitchFamily="50" charset="0"/>
                <a:ea typeface="Calibri" panose="020F0502020204030204" pitchFamily="34" charset="0"/>
                <a:cs typeface="Times New Roman" panose="02020603050405020304" pitchFamily="18" charset="0"/>
              </a:rPr>
              <a:t>Hét programma waarmee je beter leert schrijven in het Nederlands én Engels </a:t>
            </a:r>
          </a:p>
        </p:txBody>
      </p:sp>
      <p:pic>
        <p:nvPicPr>
          <p:cNvPr id="98" name="Graphic 97">
            <a:extLst>
              <a:ext uri="{FF2B5EF4-FFF2-40B4-BE49-F238E27FC236}">
                <a16:creationId xmlns:a16="http://schemas.microsoft.com/office/drawing/2014/main" id="{C12B311C-D647-C33A-BD3B-BE40EE678D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847" y="2833868"/>
            <a:ext cx="6992782" cy="1057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
            <a:extLst>
              <a:ext uri="{FF2B5EF4-FFF2-40B4-BE49-F238E27FC236}">
                <a16:creationId xmlns:a16="http://schemas.microsoft.com/office/drawing/2014/main" id="{BD155BF0-1C12-D0CD-656F-70431369F1CC}"/>
              </a:ext>
            </a:extLst>
          </p:cNvPr>
          <p:cNvSpPr/>
          <p:nvPr/>
        </p:nvSpPr>
        <p:spPr>
          <a:xfrm>
            <a:off x="7200219" y="0"/>
            <a:ext cx="5060205" cy="6867491"/>
          </a:xfrm>
          <a:prstGeom prst="rect">
            <a:avLst/>
          </a:prstGeom>
          <a:solidFill>
            <a:srgbClr val="49A94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03</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4246878"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Optie</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2: de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opleiding</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koopt</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de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licenties</a:t>
            </a:r>
            <a:endParaRPr lang="en-US" sz="900" b="0" i="0" u="none" strike="noStrike" kern="1200" cap="none" spc="0" baseline="0" dirty="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8" y="1335328"/>
            <a:ext cx="4438984" cy="4978286"/>
          </a:xfrm>
          <a:prstGeom prst="rect">
            <a:avLst/>
          </a:prstGeom>
          <a:noFill/>
        </p:spPr>
        <p:txBody>
          <a:bodyPr wrap="square" lIns="91440" tIns="45720" rIns="91440" bIns="45720" rtlCol="0" anchor="t">
            <a:spAutoFit/>
          </a:bodyPr>
          <a:lstStyle/>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De docent meldt de studenten aan met de knop </a:t>
            </a:r>
            <a:r>
              <a:rPr lang="nl-NL" dirty="0">
                <a:solidFill>
                  <a:srgbClr val="0C82C5"/>
                </a:solidFill>
                <a:latin typeface="Bliss 2 Regular" panose="02000506030000020004" pitchFamily="50" charset="0"/>
              </a:rPr>
              <a:t>‘studentlicenties aanmaken’ </a:t>
            </a:r>
            <a:r>
              <a:rPr lang="nl-NL" dirty="0">
                <a:latin typeface="Bliss 2 Regular" panose="02000506030000020004" pitchFamily="50" charset="0"/>
              </a:rPr>
              <a:t>in het studentvolgsysteem. Hierna ontvangt de student de uitnodiging per e-mail.</a:t>
            </a:r>
          </a:p>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Wanneer studenten klikken </a:t>
            </a:r>
            <a:r>
              <a:rPr lang="nl-NL" dirty="0">
                <a:solidFill>
                  <a:srgbClr val="0C82C5"/>
                </a:solidFill>
                <a:latin typeface="Bliss 2 Regular" panose="02000506030000020004" pitchFamily="50" charset="0"/>
              </a:rPr>
              <a:t>op ‘Activeer je product’</a:t>
            </a:r>
            <a:r>
              <a:rPr lang="nl-NL" dirty="0">
                <a:latin typeface="Bliss 2 Regular" panose="02000506030000020004" pitchFamily="50" charset="0"/>
              </a:rPr>
              <a:t>, zien ze het scherm zoals hier weergegeven. </a:t>
            </a:r>
          </a:p>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Wanneer studenten een account aanmaken, krijgen ze een </a:t>
            </a:r>
            <a:r>
              <a:rPr lang="nl-NL" dirty="0">
                <a:solidFill>
                  <a:srgbClr val="0C82C5"/>
                </a:solidFill>
                <a:latin typeface="Bliss 2 Regular" panose="02000506030000020004" pitchFamily="50" charset="0"/>
              </a:rPr>
              <a:t>bevestigingsmail</a:t>
            </a:r>
            <a:r>
              <a:rPr lang="nl-NL" dirty="0">
                <a:latin typeface="Bliss 2 Regular" panose="02000506030000020004" pitchFamily="50" charset="0"/>
              </a:rPr>
              <a:t>. </a:t>
            </a:r>
          </a:p>
          <a:p>
            <a:pPr marL="469900" indent="-457200">
              <a:spcBef>
                <a:spcPts val="100"/>
              </a:spcBef>
              <a:spcAft>
                <a:spcPts val="1800"/>
              </a:spcAft>
              <a:buFont typeface="Wingdings" panose="05000000000000000000" pitchFamily="2" charset="2"/>
              <a:buAutoNum type="arabicPeriod"/>
            </a:pPr>
            <a:r>
              <a:rPr lang="nl-NL" dirty="0">
                <a:latin typeface="Bliss 2 Regular" panose="02000506030000020004" pitchFamily="50" charset="0"/>
              </a:rPr>
              <a:t>Het product wordt </a:t>
            </a:r>
            <a:r>
              <a:rPr lang="nl-NL" dirty="0">
                <a:solidFill>
                  <a:srgbClr val="0C82C5"/>
                </a:solidFill>
                <a:latin typeface="Bliss 2 Regular" panose="02000506030000020004" pitchFamily="50" charset="0"/>
              </a:rPr>
              <a:t>automatisch toegevoegd</a:t>
            </a:r>
            <a:r>
              <a:rPr lang="nl-NL" dirty="0">
                <a:latin typeface="Bliss 2 Regular" panose="02000506030000020004" pitchFamily="50" charset="0"/>
              </a:rPr>
              <a:t> aan het account van de student en de student wordt toegevoegd aan het studentvolgsysteem.</a:t>
            </a:r>
          </a:p>
        </p:txBody>
      </p:sp>
      <p:pic>
        <p:nvPicPr>
          <p:cNvPr id="13" name="Afbeelding 12">
            <a:extLst>
              <a:ext uri="{FF2B5EF4-FFF2-40B4-BE49-F238E27FC236}">
                <a16:creationId xmlns:a16="http://schemas.microsoft.com/office/drawing/2014/main" id="{ABDD5AAE-2C37-4F37-BB92-89EB5D575A37}"/>
              </a:ext>
            </a:extLst>
          </p:cNvPr>
          <p:cNvPicPr>
            <a:picLocks noChangeAspect="1"/>
          </p:cNvPicPr>
          <p:nvPr/>
        </p:nvPicPr>
        <p:blipFill>
          <a:blip r:embed="rId3"/>
          <a:stretch>
            <a:fillRect/>
          </a:stretch>
        </p:blipFill>
        <p:spPr>
          <a:xfrm>
            <a:off x="552797" y="6048205"/>
            <a:ext cx="545189" cy="539389"/>
          </a:xfrm>
          <a:prstGeom prst="rect">
            <a:avLst/>
          </a:prstGeom>
        </p:spPr>
      </p:pic>
      <p:pic>
        <p:nvPicPr>
          <p:cNvPr id="2" name="Picture 6">
            <a:extLst>
              <a:ext uri="{FF2B5EF4-FFF2-40B4-BE49-F238E27FC236}">
                <a16:creationId xmlns:a16="http://schemas.microsoft.com/office/drawing/2014/main" id="{59D80011-6C79-C9F0-8D88-734F2885D374}"/>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pic>
        <p:nvPicPr>
          <p:cNvPr id="8" name="Picture 2" descr="Afbeeldingsresultaat voor apple scherm">
            <a:extLst>
              <a:ext uri="{FF2B5EF4-FFF2-40B4-BE49-F238E27FC236}">
                <a16:creationId xmlns:a16="http://schemas.microsoft.com/office/drawing/2014/main" id="{74A07549-37E1-8668-556F-8CDAD9047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882" y="2948867"/>
            <a:ext cx="3315114" cy="253465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3BCCB9A-2B76-DD24-9B98-10B0AF7D3D93}"/>
              </a:ext>
            </a:extLst>
          </p:cNvPr>
          <p:cNvPicPr>
            <a:picLocks noChangeAspect="1"/>
          </p:cNvPicPr>
          <p:nvPr/>
        </p:nvPicPr>
        <p:blipFill>
          <a:blip r:embed="rId6"/>
          <a:stretch>
            <a:fillRect/>
          </a:stretch>
        </p:blipFill>
        <p:spPr>
          <a:xfrm>
            <a:off x="6421162" y="3282205"/>
            <a:ext cx="2964554" cy="1308280"/>
          </a:xfrm>
          <a:prstGeom prst="rect">
            <a:avLst/>
          </a:prstGeom>
        </p:spPr>
      </p:pic>
      <p:pic>
        <p:nvPicPr>
          <p:cNvPr id="9" name="Graphic 8" descr="Terug silhouet">
            <a:extLst>
              <a:ext uri="{FF2B5EF4-FFF2-40B4-BE49-F238E27FC236}">
                <a16:creationId xmlns:a16="http://schemas.microsoft.com/office/drawing/2014/main" id="{D446779F-F621-026F-A4A6-4FAF2F7F2E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094881">
            <a:off x="4430250" y="2499127"/>
            <a:ext cx="1732947" cy="1732947"/>
          </a:xfrm>
          <a:prstGeom prst="rect">
            <a:avLst/>
          </a:prstGeom>
        </p:spPr>
      </p:pic>
    </p:spTree>
    <p:extLst>
      <p:ext uri="{BB962C8B-B14F-4D97-AF65-F5344CB8AC3E}">
        <p14:creationId xmlns:p14="http://schemas.microsoft.com/office/powerpoint/2010/main" val="21391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Calibri"/>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Gilroy-Bold" pitchFamily="34"/>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1293181" y="3016203"/>
            <a:ext cx="9605638"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04</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Hogeschooltaaltoets</a:t>
            </a:r>
            <a:endPar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endParaRP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dirty="0">
              <a:solidFill>
                <a:srgbClr val="000000"/>
              </a:solidFill>
              <a:uFillTx/>
              <a:latin typeface="Calibri"/>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1238358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Bliss 2 Regular" panose="02000506030000020004" pitchFamily="50" charset="0"/>
                <a:ea typeface="Gilroy-Bold" pitchFamily="34"/>
                <a:cs typeface="Gilroy-Bold" pitchFamily="34"/>
              </a:rPr>
              <a:t>04</a:t>
            </a:r>
            <a:endParaRPr lang="en-US" sz="900" b="0" i="0" u="none" strike="noStrike" kern="1200" cap="none" spc="0" baseline="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err="1">
                <a:solidFill>
                  <a:srgbClr val="0C82C5"/>
                </a:solidFill>
                <a:uFillTx/>
                <a:latin typeface="Bliss 2 Regular" panose="02000506030000020004" pitchFamily="50" charset="0"/>
                <a:ea typeface="Gilroy-Bold" pitchFamily="34"/>
                <a:cs typeface="Gilroy-Bold" pitchFamily="34"/>
              </a:rPr>
              <a:t>Hogeschooltaaltoets</a:t>
            </a:r>
            <a:endParaRPr lang="en-US" sz="900" b="0" i="0" u="none" strike="noStrike" kern="1200" cap="none" spc="0" baseline="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7" y="1205039"/>
            <a:ext cx="5273237" cy="5011628"/>
          </a:xfrm>
          <a:prstGeom prst="rect">
            <a:avLst/>
          </a:prstGeom>
          <a:noFill/>
        </p:spPr>
        <p:txBody>
          <a:bodyPr wrap="square" lIns="91440" tIns="45720" rIns="91440" bIns="45720" rtlCol="0" anchor="t">
            <a:spAutoFit/>
          </a:bodyPr>
          <a:lstStyle/>
          <a:p>
            <a:pPr marL="12700">
              <a:spcBef>
                <a:spcPts val="100"/>
              </a:spcBef>
              <a:spcAft>
                <a:spcPts val="1800"/>
              </a:spcAft>
            </a:pPr>
            <a:r>
              <a:rPr lang="nl-NL">
                <a:solidFill>
                  <a:srgbClr val="0C82C5"/>
                </a:solidFill>
                <a:latin typeface="Bliss 2 Regular"/>
              </a:rPr>
              <a:t>Wanneer? </a:t>
            </a:r>
            <a:br>
              <a:rPr lang="nl-NL">
                <a:latin typeface="Bliss 2 Regular" panose="02000506030000020004" pitchFamily="50" charset="0"/>
              </a:rPr>
            </a:br>
            <a:r>
              <a:rPr lang="nl-NL">
                <a:latin typeface="Bliss 2 Regular"/>
              </a:rPr>
              <a:t>De toets van Hogeschooltaal vindt plaats op ……..</a:t>
            </a:r>
            <a:br>
              <a:rPr lang="nl-NL">
                <a:latin typeface="Bliss 2 Regular" panose="02000506030000020004" pitchFamily="50" charset="0"/>
              </a:rPr>
            </a:br>
            <a:br>
              <a:rPr lang="nl-NL">
                <a:latin typeface="Bliss 2 Regular" panose="02000506030000020004" pitchFamily="50" charset="0"/>
              </a:rPr>
            </a:br>
            <a:r>
              <a:rPr lang="nl-NL">
                <a:solidFill>
                  <a:srgbClr val="0C82C5"/>
                </a:solidFill>
                <a:latin typeface="Bliss 2 Regular"/>
              </a:rPr>
              <a:t>Op welk niveau worden we getoetst? </a:t>
            </a:r>
            <a:br>
              <a:rPr lang="nl-NL">
                <a:latin typeface="Bliss 2 Regular" panose="02000506030000020004" pitchFamily="50" charset="0"/>
              </a:rPr>
            </a:br>
            <a:r>
              <a:rPr lang="nl-NL">
                <a:latin typeface="Bliss 2 Regular"/>
              </a:rPr>
              <a:t>De toets is op 3F- of 4F-niveau. </a:t>
            </a:r>
          </a:p>
          <a:p>
            <a:pPr marL="12700">
              <a:spcBef>
                <a:spcPts val="100"/>
              </a:spcBef>
              <a:spcAft>
                <a:spcPts val="1800"/>
              </a:spcAft>
            </a:pPr>
            <a:r>
              <a:rPr lang="nl-NL">
                <a:solidFill>
                  <a:srgbClr val="0C82C5"/>
                </a:solidFill>
                <a:latin typeface="Bliss 2 Regular"/>
              </a:rPr>
              <a:t>Hoe kan ik mij het beste voorbereiden?</a:t>
            </a:r>
            <a:br>
              <a:rPr lang="nl-NL">
                <a:latin typeface="Bliss 2 Regular" panose="02000506030000020004" pitchFamily="50" charset="0"/>
              </a:rPr>
            </a:br>
            <a:r>
              <a:rPr lang="nl-NL">
                <a:latin typeface="Bliss 2 Regular"/>
              </a:rPr>
              <a:t>Door de 4 onderdelen van de Basisvaardigheden met 100% af te ronden. De onderwerpen uit het oefenprogramma komen namelijk overeen met de toetsen. </a:t>
            </a:r>
            <a:endParaRPr lang="nl-NL">
              <a:latin typeface="Bliss 2 Regular" panose="02000506030000020004" pitchFamily="50" charset="0"/>
            </a:endParaRPr>
          </a:p>
          <a:p>
            <a:pPr marL="12700">
              <a:spcBef>
                <a:spcPts val="100"/>
              </a:spcBef>
              <a:spcAft>
                <a:spcPts val="1800"/>
              </a:spcAft>
            </a:pPr>
            <a:r>
              <a:rPr lang="nl-NL">
                <a:solidFill>
                  <a:srgbClr val="0C82C5"/>
                </a:solidFill>
                <a:latin typeface="Bliss 2 Regular"/>
              </a:rPr>
              <a:t>Tijdens de toets geldt de volgende normering: </a:t>
            </a:r>
            <a:br>
              <a:rPr lang="nl-NL">
                <a:latin typeface="Bliss 2 Regular" panose="02000506030000020004" pitchFamily="50" charset="0"/>
              </a:rPr>
            </a:br>
            <a:r>
              <a:rPr lang="nl-NL">
                <a:latin typeface="Bliss 2 Regular"/>
              </a:rPr>
              <a:t>Voor Hogeschooltaal Nederlands slaag je als er voor werkwoordspelling minimaal een score is behaald van 80%. Daarnaast moet het totaalresultaat 80% of hoger zijn. Voor Hogeschooltaal Engels slaag je als er een totaalresultaat van 80% of hoger is behaald. </a:t>
            </a:r>
          </a:p>
        </p:txBody>
      </p:sp>
      <p:pic>
        <p:nvPicPr>
          <p:cNvPr id="16" name="Afbeelding 15">
            <a:extLst>
              <a:ext uri="{FF2B5EF4-FFF2-40B4-BE49-F238E27FC236}">
                <a16:creationId xmlns:a16="http://schemas.microsoft.com/office/drawing/2014/main" id="{E2C18DFE-F343-4977-AF07-FC44EAD269D6}"/>
              </a:ext>
            </a:extLst>
          </p:cNvPr>
          <p:cNvPicPr>
            <a:picLocks noChangeAspect="1"/>
          </p:cNvPicPr>
          <p:nvPr/>
        </p:nvPicPr>
        <p:blipFill>
          <a:blip r:embed="rId3"/>
          <a:stretch>
            <a:fillRect/>
          </a:stretch>
        </p:blipFill>
        <p:spPr>
          <a:xfrm>
            <a:off x="552797" y="6204580"/>
            <a:ext cx="545189" cy="539389"/>
          </a:xfrm>
          <a:prstGeom prst="rect">
            <a:avLst/>
          </a:prstGeom>
        </p:spPr>
      </p:pic>
      <p:pic>
        <p:nvPicPr>
          <p:cNvPr id="2" name="Picture 6">
            <a:extLst>
              <a:ext uri="{FF2B5EF4-FFF2-40B4-BE49-F238E27FC236}">
                <a16:creationId xmlns:a16="http://schemas.microsoft.com/office/drawing/2014/main" id="{96235AB7-02E5-E53C-2141-22E32F8FE681}"/>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sp>
        <p:nvSpPr>
          <p:cNvPr id="9" name="Object 1">
            <a:extLst>
              <a:ext uri="{FF2B5EF4-FFF2-40B4-BE49-F238E27FC236}">
                <a16:creationId xmlns:a16="http://schemas.microsoft.com/office/drawing/2014/main" id="{68820E64-D994-DFA6-1F04-45DE9D3654D6}"/>
              </a:ext>
            </a:extLst>
          </p:cNvPr>
          <p:cNvSpPr/>
          <p:nvPr/>
        </p:nvSpPr>
        <p:spPr>
          <a:xfrm>
            <a:off x="7131795" y="0"/>
            <a:ext cx="5060205" cy="6867491"/>
          </a:xfrm>
          <a:prstGeom prst="rect">
            <a:avLst/>
          </a:prstGeom>
          <a:solidFill>
            <a:srgbClr val="FF9D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pic>
        <p:nvPicPr>
          <p:cNvPr id="18" name="Afbeelding 17" descr="Afbeelding met muur&#10;&#10;Automatisch gegenereerde beschrijving">
            <a:extLst>
              <a:ext uri="{FF2B5EF4-FFF2-40B4-BE49-F238E27FC236}">
                <a16:creationId xmlns:a16="http://schemas.microsoft.com/office/drawing/2014/main" id="{DCFA5778-9821-81B7-34DE-93FDF9CED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406" y="891199"/>
            <a:ext cx="3048000" cy="4572000"/>
          </a:xfrm>
          <a:prstGeom prst="rect">
            <a:avLst/>
          </a:prstGeom>
        </p:spPr>
      </p:pic>
      <p:pic>
        <p:nvPicPr>
          <p:cNvPr id="20" name="Graphic 19">
            <a:extLst>
              <a:ext uri="{FF2B5EF4-FFF2-40B4-BE49-F238E27FC236}">
                <a16:creationId xmlns:a16="http://schemas.microsoft.com/office/drawing/2014/main" id="{23813195-C1D8-E0EF-B3E8-6D736C2B06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59854">
            <a:off x="9452869" y="3471456"/>
            <a:ext cx="1222972" cy="184868"/>
          </a:xfrm>
          <a:prstGeom prst="rect">
            <a:avLst/>
          </a:prstGeom>
        </p:spPr>
      </p:pic>
    </p:spTree>
    <p:extLst>
      <p:ext uri="{BB962C8B-B14F-4D97-AF65-F5344CB8AC3E}">
        <p14:creationId xmlns:p14="http://schemas.microsoft.com/office/powerpoint/2010/main" val="409912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Bliss 2 Regular" panose="02000506030000020004" pitchFamily="50" charset="0"/>
                <a:ea typeface="Gilroy-Bold" pitchFamily="34"/>
                <a:cs typeface="Gilroy-Bold" pitchFamily="34"/>
              </a:rPr>
              <a:t>04</a:t>
            </a:r>
            <a:endParaRPr lang="en-US" sz="900" b="0" i="0" u="none" strike="noStrike" kern="1200" cap="none" spc="0" baseline="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err="1">
                <a:solidFill>
                  <a:srgbClr val="0C82C5"/>
                </a:solidFill>
                <a:uFillTx/>
                <a:latin typeface="Bliss 2 Regular" panose="02000506030000020004" pitchFamily="50" charset="0"/>
                <a:ea typeface="Gilroy-Bold" pitchFamily="34"/>
                <a:cs typeface="Gilroy-Bold" pitchFamily="34"/>
              </a:rPr>
              <a:t>Hogeschooltaaltoets</a:t>
            </a:r>
            <a:endParaRPr lang="en-US" sz="900" b="0" i="0" u="none" strike="noStrike" kern="1200" cap="none" spc="0" baseline="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7" y="1365059"/>
            <a:ext cx="5273237" cy="3626634"/>
          </a:xfrm>
          <a:prstGeom prst="rect">
            <a:avLst/>
          </a:prstGeom>
          <a:noFill/>
        </p:spPr>
        <p:txBody>
          <a:bodyPr wrap="square" lIns="91440" tIns="45720" rIns="91440" bIns="45720" rtlCol="0" anchor="t">
            <a:spAutoFit/>
          </a:bodyPr>
          <a:lstStyle/>
          <a:p>
            <a:pPr marL="12700">
              <a:spcBef>
                <a:spcPts val="100"/>
              </a:spcBef>
              <a:spcAft>
                <a:spcPts val="1800"/>
              </a:spcAft>
            </a:pPr>
            <a:r>
              <a:rPr lang="nl-NL">
                <a:solidFill>
                  <a:srgbClr val="0C82C5"/>
                </a:solidFill>
                <a:latin typeface="Bliss 2 Regular"/>
              </a:rPr>
              <a:t>Tijdens de toets</a:t>
            </a:r>
            <a:br>
              <a:rPr lang="nl-NL">
                <a:solidFill>
                  <a:srgbClr val="0C82C5"/>
                </a:solidFill>
                <a:latin typeface="Bliss 2 Regular"/>
              </a:rPr>
            </a:br>
            <a:r>
              <a:rPr lang="nl-NL">
                <a:solidFill>
                  <a:srgbClr val="000000"/>
                </a:solidFill>
                <a:latin typeface="Bliss 2 Regular"/>
              </a:rPr>
              <a:t>Je</a:t>
            </a:r>
            <a:r>
              <a:rPr lang="nl-NL">
                <a:latin typeface="Bliss 2 Regular"/>
              </a:rPr>
              <a:t> maakt de Hogeschooltaaltoets in je eigen account. Zorg dat je van tevoren al een keer hebt ingelogd, zodat dit tijdens de toets soepel verloopt.</a:t>
            </a:r>
            <a:endParaRPr lang="nl-NL"/>
          </a:p>
          <a:p>
            <a:pPr marL="12700">
              <a:spcBef>
                <a:spcPts val="100"/>
              </a:spcBef>
              <a:spcAft>
                <a:spcPts val="1800"/>
              </a:spcAft>
            </a:pPr>
            <a:r>
              <a:rPr lang="nl-NL">
                <a:latin typeface="Bliss 2 Regular"/>
              </a:rPr>
              <a:t>Je krijgt van de surveillant een </a:t>
            </a:r>
            <a:r>
              <a:rPr lang="nl-NL" err="1">
                <a:latin typeface="Bliss 2 Regular"/>
              </a:rPr>
              <a:t>toetscode</a:t>
            </a:r>
            <a:r>
              <a:rPr lang="nl-NL">
                <a:latin typeface="Bliss 2 Regular"/>
              </a:rPr>
              <a:t>, die je invult in je account om toegang te krijgen tot de toets.</a:t>
            </a:r>
            <a:br>
              <a:rPr lang="nl-NL">
                <a:latin typeface="Bliss 2 Regular"/>
              </a:rPr>
            </a:br>
            <a:br>
              <a:rPr lang="nl-NL">
                <a:latin typeface="Bliss 2 Regular"/>
              </a:rPr>
            </a:br>
            <a:r>
              <a:rPr lang="nl-NL">
                <a:latin typeface="Bliss 2 Regular"/>
              </a:rPr>
              <a:t>Na de toets zie je meteen de behaalde percentages in je account. Let op: dit is een voorlopige uitslag, je ontvang de definitieve uitslag van je docent. </a:t>
            </a:r>
          </a:p>
          <a:p>
            <a:pPr marL="12700">
              <a:spcBef>
                <a:spcPts val="100"/>
              </a:spcBef>
              <a:spcAft>
                <a:spcPts val="1800"/>
              </a:spcAft>
            </a:pPr>
            <a:endParaRPr lang="nl-NL">
              <a:latin typeface="Bliss 2 Regular"/>
            </a:endParaRPr>
          </a:p>
        </p:txBody>
      </p:sp>
      <p:pic>
        <p:nvPicPr>
          <p:cNvPr id="16" name="Afbeelding 15">
            <a:extLst>
              <a:ext uri="{FF2B5EF4-FFF2-40B4-BE49-F238E27FC236}">
                <a16:creationId xmlns:a16="http://schemas.microsoft.com/office/drawing/2014/main" id="{E2C18DFE-F343-4977-AF07-FC44EAD269D6}"/>
              </a:ext>
            </a:extLst>
          </p:cNvPr>
          <p:cNvPicPr>
            <a:picLocks noChangeAspect="1"/>
          </p:cNvPicPr>
          <p:nvPr/>
        </p:nvPicPr>
        <p:blipFill>
          <a:blip r:embed="rId3"/>
          <a:stretch>
            <a:fillRect/>
          </a:stretch>
        </p:blipFill>
        <p:spPr>
          <a:xfrm>
            <a:off x="552797" y="6204580"/>
            <a:ext cx="545189" cy="539389"/>
          </a:xfrm>
          <a:prstGeom prst="rect">
            <a:avLst/>
          </a:prstGeom>
        </p:spPr>
      </p:pic>
      <p:pic>
        <p:nvPicPr>
          <p:cNvPr id="2" name="Picture 6">
            <a:extLst>
              <a:ext uri="{FF2B5EF4-FFF2-40B4-BE49-F238E27FC236}">
                <a16:creationId xmlns:a16="http://schemas.microsoft.com/office/drawing/2014/main" id="{96235AB7-02E5-E53C-2141-22E32F8FE681}"/>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sp>
        <p:nvSpPr>
          <p:cNvPr id="9" name="Object 1">
            <a:extLst>
              <a:ext uri="{FF2B5EF4-FFF2-40B4-BE49-F238E27FC236}">
                <a16:creationId xmlns:a16="http://schemas.microsoft.com/office/drawing/2014/main" id="{68820E64-D994-DFA6-1F04-45DE9D3654D6}"/>
              </a:ext>
            </a:extLst>
          </p:cNvPr>
          <p:cNvSpPr/>
          <p:nvPr/>
        </p:nvSpPr>
        <p:spPr>
          <a:xfrm>
            <a:off x="7131795" y="0"/>
            <a:ext cx="5060205" cy="6867491"/>
          </a:xfrm>
          <a:prstGeom prst="rect">
            <a:avLst/>
          </a:prstGeom>
          <a:solidFill>
            <a:srgbClr val="FF9D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pic>
        <p:nvPicPr>
          <p:cNvPr id="18" name="Afbeelding 17" descr="Afbeelding met muur&#10;&#10;Automatisch gegenereerde beschrijving">
            <a:extLst>
              <a:ext uri="{FF2B5EF4-FFF2-40B4-BE49-F238E27FC236}">
                <a16:creationId xmlns:a16="http://schemas.microsoft.com/office/drawing/2014/main" id="{DCFA5778-9821-81B7-34DE-93FDF9CED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406" y="875959"/>
            <a:ext cx="3048000" cy="4572000"/>
          </a:xfrm>
          <a:prstGeom prst="rect">
            <a:avLst/>
          </a:prstGeom>
        </p:spPr>
      </p:pic>
      <p:pic>
        <p:nvPicPr>
          <p:cNvPr id="20" name="Graphic 19">
            <a:extLst>
              <a:ext uri="{FF2B5EF4-FFF2-40B4-BE49-F238E27FC236}">
                <a16:creationId xmlns:a16="http://schemas.microsoft.com/office/drawing/2014/main" id="{23813195-C1D8-E0EF-B3E8-6D736C2B06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59854">
            <a:off x="9452869" y="3471456"/>
            <a:ext cx="1222972" cy="184868"/>
          </a:xfrm>
          <a:prstGeom prst="rect">
            <a:avLst/>
          </a:prstGeom>
        </p:spPr>
      </p:pic>
    </p:spTree>
    <p:extLst>
      <p:ext uri="{BB962C8B-B14F-4D97-AF65-F5344CB8AC3E}">
        <p14:creationId xmlns:p14="http://schemas.microsoft.com/office/powerpoint/2010/main" val="124679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2D16716D-1FFB-5B2E-A698-02E591D6ACEA}"/>
              </a:ext>
            </a:extLst>
          </p:cNvPr>
          <p:cNvSpPr/>
          <p:nvPr/>
        </p:nvSpPr>
        <p:spPr>
          <a:xfrm>
            <a:off x="7131795" y="-9491"/>
            <a:ext cx="5060205" cy="6867491"/>
          </a:xfrm>
          <a:prstGeom prst="rect">
            <a:avLst/>
          </a:pr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4472C4"/>
                </a:solidFill>
                <a:uFillTx/>
                <a:latin typeface="Calibri"/>
              </a:rPr>
              <a:t> 		</a:t>
            </a:r>
          </a:p>
        </p:txBody>
      </p:sp>
      <p:sp>
        <p:nvSpPr>
          <p:cNvPr id="5" name="Object 7">
            <a:extLst>
              <a:ext uri="{FF2B5EF4-FFF2-40B4-BE49-F238E27FC236}">
                <a16:creationId xmlns:a16="http://schemas.microsoft.com/office/drawing/2014/main" id="{BEFD3352-1B82-479F-8186-864E4436555E}"/>
              </a:ext>
            </a:extLst>
          </p:cNvPr>
          <p:cNvSpPr/>
          <p:nvPr/>
        </p:nvSpPr>
        <p:spPr>
          <a:xfrm>
            <a:off x="667244" y="736145"/>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Succes</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a:t>
            </a:r>
            <a:endParaRPr lang="en-US" sz="900" b="0" i="0" u="none" strike="noStrike" kern="1200" cap="none" spc="0" baseline="0" dirty="0">
              <a:solidFill>
                <a:srgbClr val="0C82C5"/>
              </a:solidFill>
              <a:uFillTx/>
              <a:latin typeface="Bliss 2 Regular" panose="02000506030000020004" pitchFamily="50" charset="0"/>
            </a:endParaRPr>
          </a:p>
        </p:txBody>
      </p:sp>
      <p:sp>
        <p:nvSpPr>
          <p:cNvPr id="12" name="Tekstvak 11">
            <a:extLst>
              <a:ext uri="{FF2B5EF4-FFF2-40B4-BE49-F238E27FC236}">
                <a16:creationId xmlns:a16="http://schemas.microsoft.com/office/drawing/2014/main" id="{010358CE-9CE6-426B-AB90-449A2F7F43BC}"/>
              </a:ext>
            </a:extLst>
          </p:cNvPr>
          <p:cNvSpPr txBox="1"/>
          <p:nvPr/>
        </p:nvSpPr>
        <p:spPr>
          <a:xfrm>
            <a:off x="552797" y="1291103"/>
            <a:ext cx="5965573" cy="3794372"/>
          </a:xfrm>
          <a:prstGeom prst="rect">
            <a:avLst/>
          </a:prstGeom>
          <a:noFill/>
        </p:spPr>
        <p:txBody>
          <a:bodyPr wrap="square" lIns="91440" tIns="45720" rIns="91440" bIns="45720" rtlCol="0" anchor="t">
            <a:spAutoFit/>
          </a:bodyPr>
          <a:lstStyle/>
          <a:p>
            <a:pPr>
              <a:lnSpc>
                <a:spcPct val="150000"/>
              </a:lnSpc>
              <a:spcAft>
                <a:spcPts val="1800"/>
              </a:spcAft>
            </a:pPr>
            <a:r>
              <a:rPr lang="nl-NL" dirty="0">
                <a:latin typeface="Bliss 2 Regular"/>
              </a:rPr>
              <a:t>Veel succes met Hogeschooltaal! </a:t>
            </a:r>
          </a:p>
          <a:p>
            <a:pPr>
              <a:lnSpc>
                <a:spcPct val="150000"/>
              </a:lnSpc>
              <a:spcAft>
                <a:spcPts val="1800"/>
              </a:spcAft>
            </a:pPr>
            <a:r>
              <a:rPr lang="nl-NL" b="1" dirty="0">
                <a:latin typeface="Bliss 2 Regular"/>
              </a:rPr>
              <a:t>Vragen? </a:t>
            </a:r>
          </a:p>
          <a:p>
            <a:pPr marL="285750" indent="-285750">
              <a:lnSpc>
                <a:spcPct val="150000"/>
              </a:lnSpc>
              <a:spcAft>
                <a:spcPts val="1800"/>
              </a:spcAft>
              <a:buFont typeface="Arial" panose="020B0604020202020204" pitchFamily="34" charset="0"/>
              <a:buChar char="•"/>
            </a:pPr>
            <a:r>
              <a:rPr lang="nl-NL" dirty="0">
                <a:latin typeface="Bliss 2 Regular"/>
              </a:rPr>
              <a:t>Over de leerstof of de planning</a:t>
            </a:r>
            <a:r>
              <a:rPr lang="nl-NL">
                <a:latin typeface="Bliss 2 Regular"/>
              </a:rPr>
              <a:t>: contact je docent.</a:t>
            </a:r>
            <a:endParaRPr lang="nl-NL" dirty="0">
              <a:latin typeface="Bliss 2 Regular"/>
            </a:endParaRPr>
          </a:p>
          <a:p>
            <a:pPr marL="285750" indent="-285750">
              <a:lnSpc>
                <a:spcPct val="150000"/>
              </a:lnSpc>
              <a:spcAft>
                <a:spcPts val="1800"/>
              </a:spcAft>
              <a:buFont typeface="Arial" panose="020B0604020202020204" pitchFamily="34" charset="0"/>
              <a:buChar char="•"/>
            </a:pPr>
            <a:r>
              <a:rPr lang="nl-NL" dirty="0">
                <a:latin typeface="Bliss 2 Regular"/>
              </a:rPr>
              <a:t>Over het programma Hogeschooltaal: bekijk de </a:t>
            </a:r>
            <a:r>
              <a:rPr lang="nl-NL" dirty="0">
                <a:latin typeface="Bliss 2 Regular"/>
                <a:hlinkClick r:id="rId3"/>
              </a:rPr>
              <a:t>supportpagina</a:t>
            </a:r>
            <a:r>
              <a:rPr lang="nl-NL" dirty="0">
                <a:latin typeface="Bliss 2 Regular"/>
              </a:rPr>
              <a:t>, mail support-hogeschooltaal@noordhoff.nl of neem telefonisch contact op via (0)88-5226822.  </a:t>
            </a:r>
          </a:p>
          <a:p>
            <a:pPr marL="285750" indent="-285750">
              <a:lnSpc>
                <a:spcPct val="150000"/>
              </a:lnSpc>
              <a:spcAft>
                <a:spcPts val="1800"/>
              </a:spcAft>
              <a:buFont typeface="Wingdings" panose="05000000000000000000" pitchFamily="2" charset="2"/>
              <a:buChar char="ü"/>
            </a:pPr>
            <a:endParaRPr lang="nl-NL" sz="1400" b="1" dirty="0">
              <a:latin typeface="Bliss 2 Regular" panose="02000506030000020004" pitchFamily="50" charset="0"/>
            </a:endParaRPr>
          </a:p>
        </p:txBody>
      </p:sp>
      <p:pic>
        <p:nvPicPr>
          <p:cNvPr id="14" name="Object 6" descr="preencoded.png">
            <a:extLst>
              <a:ext uri="{FF2B5EF4-FFF2-40B4-BE49-F238E27FC236}">
                <a16:creationId xmlns:a16="http://schemas.microsoft.com/office/drawing/2014/main" id="{5DD5BD1E-FE39-42FB-877F-3CF16FDF8CF8}"/>
              </a:ext>
            </a:extLst>
          </p:cNvPr>
          <p:cNvPicPr>
            <a:picLocks noChangeAspect="1"/>
          </p:cNvPicPr>
          <p:nvPr/>
        </p:nvPicPr>
        <p:blipFill>
          <a:blip r:embed="rId4"/>
          <a:stretch>
            <a:fillRect/>
          </a:stretch>
        </p:blipFill>
        <p:spPr>
          <a:xfrm>
            <a:off x="7517721" y="2128653"/>
            <a:ext cx="4484138" cy="2422355"/>
          </a:xfrm>
          <a:prstGeom prst="rect">
            <a:avLst/>
          </a:prstGeom>
          <a:noFill/>
          <a:ln cap="flat">
            <a:noFill/>
          </a:ln>
        </p:spPr>
      </p:pic>
      <p:pic>
        <p:nvPicPr>
          <p:cNvPr id="24" name="Afbeelding 23">
            <a:extLst>
              <a:ext uri="{FF2B5EF4-FFF2-40B4-BE49-F238E27FC236}">
                <a16:creationId xmlns:a16="http://schemas.microsoft.com/office/drawing/2014/main" id="{8E77B380-A78D-4518-ABA1-39A510E700D3}"/>
              </a:ext>
            </a:extLst>
          </p:cNvPr>
          <p:cNvPicPr>
            <a:picLocks noChangeAspect="1"/>
          </p:cNvPicPr>
          <p:nvPr/>
        </p:nvPicPr>
        <p:blipFill>
          <a:blip r:embed="rId5"/>
          <a:stretch>
            <a:fillRect/>
          </a:stretch>
        </p:blipFill>
        <p:spPr>
          <a:xfrm>
            <a:off x="552797" y="6048205"/>
            <a:ext cx="545189" cy="539389"/>
          </a:xfrm>
          <a:prstGeom prst="rect">
            <a:avLst/>
          </a:prstGeom>
        </p:spPr>
      </p:pic>
      <p:pic>
        <p:nvPicPr>
          <p:cNvPr id="6" name="Picture 6">
            <a:extLst>
              <a:ext uri="{FF2B5EF4-FFF2-40B4-BE49-F238E27FC236}">
                <a16:creationId xmlns:a16="http://schemas.microsoft.com/office/drawing/2014/main" id="{FFF847F6-2E35-B662-7D61-B6FF69B2E9BC}"/>
              </a:ext>
            </a:extLst>
          </p:cNvPr>
          <p:cNvPicPr>
            <a:picLocks noChangeAspect="1"/>
          </p:cNvPicPr>
          <p:nvPr/>
        </p:nvPicPr>
        <p:blipFill>
          <a:blip r:embed="rId6"/>
          <a:stretch>
            <a:fillRect/>
          </a:stretch>
        </p:blipFill>
        <p:spPr>
          <a:xfrm>
            <a:off x="10959294" y="6323917"/>
            <a:ext cx="596225" cy="152229"/>
          </a:xfrm>
          <a:prstGeom prst="rect">
            <a:avLst/>
          </a:prstGeom>
          <a:noFill/>
          <a:ln cap="flat">
            <a:noFill/>
          </a:ln>
        </p:spPr>
      </p:pic>
      <p:sp>
        <p:nvSpPr>
          <p:cNvPr id="4" name="Object 1">
            <a:extLst>
              <a:ext uri="{FF2B5EF4-FFF2-40B4-BE49-F238E27FC236}">
                <a16:creationId xmlns:a16="http://schemas.microsoft.com/office/drawing/2014/main" id="{E70F16F5-E00E-57FD-35ED-0BB41CE9736C}"/>
              </a:ext>
            </a:extLst>
          </p:cNvPr>
          <p:cNvSpPr/>
          <p:nvPr/>
        </p:nvSpPr>
        <p:spPr>
          <a:xfrm>
            <a:off x="7134905" y="-130629"/>
            <a:ext cx="5089233" cy="6867491"/>
          </a:xfrm>
          <a:prstGeom prst="rect">
            <a:avLst/>
          </a:prstGeom>
          <a:solidFill>
            <a:srgbClr val="49A94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4472C4"/>
                </a:solidFill>
                <a:uFillTx/>
                <a:latin typeface="Calibri"/>
              </a:rPr>
              <a:t> 		</a:t>
            </a:r>
          </a:p>
        </p:txBody>
      </p:sp>
      <p:pic>
        <p:nvPicPr>
          <p:cNvPr id="15" name="Afbeelding 14">
            <a:extLst>
              <a:ext uri="{FF2B5EF4-FFF2-40B4-BE49-F238E27FC236}">
                <a16:creationId xmlns:a16="http://schemas.microsoft.com/office/drawing/2014/main" id="{2F7E5827-1A56-242F-E3E2-EE9A022F59F3}"/>
              </a:ext>
            </a:extLst>
          </p:cNvPr>
          <p:cNvPicPr>
            <a:picLocks noChangeAspect="1"/>
          </p:cNvPicPr>
          <p:nvPr/>
        </p:nvPicPr>
        <p:blipFill>
          <a:blip r:embed="rId7"/>
          <a:stretch>
            <a:fillRect/>
          </a:stretch>
        </p:blipFill>
        <p:spPr>
          <a:xfrm>
            <a:off x="8159930" y="2238971"/>
            <a:ext cx="3240697" cy="1967269"/>
          </a:xfrm>
          <a:prstGeom prst="rect">
            <a:avLst/>
          </a:prstGeom>
          <a:ln w="41275">
            <a:solidFill>
              <a:schemeClr val="tx1"/>
            </a:solidFill>
          </a:ln>
        </p:spPr>
      </p:pic>
    </p:spTree>
    <p:extLst>
      <p:ext uri="{BB962C8B-B14F-4D97-AF65-F5344CB8AC3E}">
        <p14:creationId xmlns:p14="http://schemas.microsoft.com/office/powerpoint/2010/main" val="317545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3A554B0-76DB-425F-96F8-E7E828DD1DAA}"/>
              </a:ext>
            </a:extLst>
          </p:cNvPr>
          <p:cNvSpPr/>
          <p:nvPr/>
        </p:nvSpPr>
        <p:spPr>
          <a:xfrm>
            <a:off x="68" y="897"/>
            <a:ext cx="12191932" cy="6857103"/>
          </a:xfrm>
          <a:prstGeom prst="rect">
            <a:avLst/>
          </a:prstGeom>
          <a:solidFill>
            <a:srgbClr val="1285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Calibri"/>
            </a:endParaRPr>
          </a:p>
        </p:txBody>
      </p:sp>
      <p:sp>
        <p:nvSpPr>
          <p:cNvPr id="3" name="Object 3">
            <a:extLst>
              <a:ext uri="{FF2B5EF4-FFF2-40B4-BE49-F238E27FC236}">
                <a16:creationId xmlns:a16="http://schemas.microsoft.com/office/drawing/2014/main" id="{2C65C7FD-FC88-4E4A-BA50-C42D8FF287B4}"/>
              </a:ext>
            </a:extLst>
          </p:cNvPr>
          <p:cNvSpPr/>
          <p:nvPr/>
        </p:nvSpPr>
        <p:spPr>
          <a:xfrm>
            <a:off x="3485674"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pic>
        <p:nvPicPr>
          <p:cNvPr id="7" name="Afbeelding 7" descr="Afbeelding met persoon, staan, poseren&#10;&#10;Automatisch gegenereerde beschrijving">
            <a:extLst>
              <a:ext uri="{FF2B5EF4-FFF2-40B4-BE49-F238E27FC236}">
                <a16:creationId xmlns:a16="http://schemas.microsoft.com/office/drawing/2014/main" id="{0F7C5D1A-C418-4066-482B-2C4E68E835BC}"/>
              </a:ext>
            </a:extLst>
          </p:cNvPr>
          <p:cNvPicPr>
            <a:picLocks noChangeAspect="1"/>
          </p:cNvPicPr>
          <p:nvPr/>
        </p:nvPicPr>
        <p:blipFill>
          <a:blip r:embed="rId3"/>
          <a:stretch>
            <a:fillRect/>
          </a:stretch>
        </p:blipFill>
        <p:spPr>
          <a:xfrm>
            <a:off x="3121480" y="670831"/>
            <a:ext cx="9462859" cy="6299653"/>
          </a:xfrm>
          <a:prstGeom prst="rect">
            <a:avLst/>
          </a:prstGeom>
        </p:spPr>
      </p:pic>
      <p:sp>
        <p:nvSpPr>
          <p:cNvPr id="4" name="Object 4">
            <a:extLst>
              <a:ext uri="{FF2B5EF4-FFF2-40B4-BE49-F238E27FC236}">
                <a16:creationId xmlns:a16="http://schemas.microsoft.com/office/drawing/2014/main" id="{1B761041-34F2-45D7-9BE5-FE0DB44F5757}"/>
              </a:ext>
            </a:extLst>
          </p:cNvPr>
          <p:cNvSpPr/>
          <p:nvPr/>
        </p:nvSpPr>
        <p:spPr>
          <a:xfrm>
            <a:off x="-2933244" y="3865490"/>
            <a:ext cx="12028703"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err="1">
                <a:solidFill>
                  <a:srgbClr val="FFFFFF"/>
                </a:solidFill>
                <a:uFillTx/>
                <a:latin typeface="Bliss 2 Regular" panose="02000506030000020004" pitchFamily="50" charset="0"/>
              </a:rPr>
              <a:t>Succes</a:t>
            </a:r>
            <a:r>
              <a:rPr lang="en-US" sz="5199" b="0" i="0" u="none" strike="noStrike" kern="0" cap="none" spc="0" baseline="0" dirty="0">
                <a:solidFill>
                  <a:srgbClr val="FFFFFF"/>
                </a:solidFill>
                <a:uFillTx/>
                <a:latin typeface="Bliss 2 Regular" panose="02000506030000020004" pitchFamily="50" charset="0"/>
              </a:rPr>
              <a:t>!</a:t>
            </a:r>
            <a:endParaRPr lang="en-US" sz="900" b="0" i="0" u="none" strike="noStrike" kern="1200" cap="none" spc="0" baseline="0" dirty="0">
              <a:solidFill>
                <a:srgbClr val="000000"/>
              </a:solidFill>
              <a:uFillTx/>
              <a:latin typeface="Bliss 2 Regular" panose="02000506030000020004" pitchFamily="50" charset="0"/>
            </a:endParaRPr>
          </a:p>
        </p:txBody>
      </p:sp>
      <p:pic>
        <p:nvPicPr>
          <p:cNvPr id="6" name="Picture 8">
            <a:extLst>
              <a:ext uri="{FF2B5EF4-FFF2-40B4-BE49-F238E27FC236}">
                <a16:creationId xmlns:a16="http://schemas.microsoft.com/office/drawing/2014/main" id="{EBBAD00A-F1AD-4666-8A9E-6CD844CB432B}"/>
              </a:ext>
            </a:extLst>
          </p:cNvPr>
          <p:cNvPicPr>
            <a:picLocks noChangeAspect="1"/>
          </p:cNvPicPr>
          <p:nvPr/>
        </p:nvPicPr>
        <p:blipFill>
          <a:blip r:embed="rId4"/>
          <a:stretch>
            <a:fillRect/>
          </a:stretch>
        </p:blipFill>
        <p:spPr>
          <a:xfrm>
            <a:off x="10959294" y="6323917"/>
            <a:ext cx="596225" cy="152229"/>
          </a:xfrm>
          <a:prstGeom prst="rect">
            <a:avLst/>
          </a:prstGeom>
          <a:noFill/>
          <a:ln cap="flat">
            <a:noFill/>
          </a:ln>
        </p:spPr>
      </p:pic>
      <p:pic>
        <p:nvPicPr>
          <p:cNvPr id="5" name="Afbeelding 6" descr="Afbeelding met logo&#10;&#10;Automatisch gegenereerde beschrijving">
            <a:extLst>
              <a:ext uri="{FF2B5EF4-FFF2-40B4-BE49-F238E27FC236}">
                <a16:creationId xmlns:a16="http://schemas.microsoft.com/office/drawing/2014/main" id="{02299C1E-5E21-5FD0-DA8C-DD8476288AC0}"/>
              </a:ext>
            </a:extLst>
          </p:cNvPr>
          <p:cNvPicPr>
            <a:picLocks noChangeAspect="1"/>
          </p:cNvPicPr>
          <p:nvPr/>
        </p:nvPicPr>
        <p:blipFill>
          <a:blip r:embed="rId5"/>
          <a:stretch>
            <a:fillRect/>
          </a:stretch>
        </p:blipFill>
        <p:spPr>
          <a:xfrm>
            <a:off x="1677761" y="4572673"/>
            <a:ext cx="4575628" cy="1133942"/>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3" name="Object 2" descr="preencoded.png">
            <a:extLst>
              <a:ext uri="{FF2B5EF4-FFF2-40B4-BE49-F238E27FC236}">
                <a16:creationId xmlns:a16="http://schemas.microsoft.com/office/drawing/2014/main" id="{35E267A6-32CE-4043-8318-1A08E0C7575E}"/>
              </a:ext>
            </a:extLst>
          </p:cNvPr>
          <p:cNvPicPr>
            <a:picLocks noChangeAspect="1"/>
          </p:cNvPicPr>
          <p:nvPr/>
        </p:nvPicPr>
        <p:blipFill>
          <a:blip r:embed="rId3"/>
          <a:stretch>
            <a:fillRect/>
          </a:stretch>
        </p:blipFill>
        <p:spPr>
          <a:xfrm>
            <a:off x="10363151" y="6324072"/>
            <a:ext cx="1192368" cy="152229"/>
          </a:xfrm>
          <a:prstGeom prst="rect">
            <a:avLst/>
          </a:prstGeom>
          <a:noFill/>
          <a:ln cap="flat">
            <a:noFill/>
          </a:ln>
        </p:spPr>
      </p:pic>
      <p:sp>
        <p:nvSpPr>
          <p:cNvPr id="5" name="Object 4">
            <a:extLst>
              <a:ext uri="{FF2B5EF4-FFF2-40B4-BE49-F238E27FC236}">
                <a16:creationId xmlns:a16="http://schemas.microsoft.com/office/drawing/2014/main" id="{21CD9AD0-1F8E-4AF6-906C-93865AF30B5F}"/>
              </a:ext>
            </a:extLst>
          </p:cNvPr>
          <p:cNvSpPr/>
          <p:nvPr/>
        </p:nvSpPr>
        <p:spPr>
          <a:xfrm>
            <a:off x="635196" y="635416"/>
            <a:ext cx="7230510" cy="514285"/>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4050"/>
              </a:lnSpc>
              <a:spcBef>
                <a:spcPts val="0"/>
              </a:spcBef>
              <a:spcAft>
                <a:spcPts val="0"/>
              </a:spcAft>
              <a:buNone/>
              <a:tabLst/>
              <a:defRPr sz="1800" b="0" i="0" u="none" strike="noStrike" kern="0" cap="none" spc="0" baseline="0">
                <a:solidFill>
                  <a:srgbClr val="000000"/>
                </a:solidFill>
                <a:uFillTx/>
              </a:defRPr>
            </a:pPr>
            <a:r>
              <a:rPr lang="en-US" sz="3199" b="0" i="0" u="none" strike="noStrike" kern="0" cap="none" spc="0" baseline="0" dirty="0" err="1">
                <a:solidFill>
                  <a:srgbClr val="000000"/>
                </a:solidFill>
                <a:uFillTx/>
                <a:latin typeface="Px Grotesk Bold" panose="02060803030000020004" pitchFamily="18" charset="0"/>
                <a:ea typeface="Gilroy-Heavy" pitchFamily="34"/>
                <a:cs typeface="Gilroy-Heavy" pitchFamily="34"/>
              </a:rPr>
              <a:t>Waar</a:t>
            </a:r>
            <a:r>
              <a:rPr lang="en-US" sz="3199" b="0" i="0" u="none" strike="noStrike" kern="0" cap="none" spc="0" baseline="0" dirty="0">
                <a:solidFill>
                  <a:srgbClr val="000000"/>
                </a:solidFill>
                <a:uFillTx/>
                <a:latin typeface="Px Grotesk Bold" panose="02060803030000020004" pitchFamily="18" charset="0"/>
                <a:ea typeface="Gilroy-Heavy" pitchFamily="34"/>
                <a:cs typeface="Gilroy-Heavy" pitchFamily="34"/>
              </a:rPr>
              <a:t> </a:t>
            </a:r>
            <a:r>
              <a:rPr lang="en-US" sz="3199" b="0" i="0" u="none" strike="noStrike" kern="0" cap="none" spc="0" baseline="0" dirty="0" err="1">
                <a:solidFill>
                  <a:srgbClr val="000000"/>
                </a:solidFill>
                <a:uFillTx/>
                <a:latin typeface="Px Grotesk Bold" panose="02060803030000020004" pitchFamily="18" charset="0"/>
                <a:ea typeface="Gilroy-Heavy" pitchFamily="34"/>
                <a:cs typeface="Gilroy-Heavy" pitchFamily="34"/>
              </a:rPr>
              <a:t>gaan</a:t>
            </a:r>
            <a:r>
              <a:rPr lang="en-US" sz="3199" b="0" i="0" u="none" strike="noStrike" kern="0" cap="none" spc="0" baseline="0" dirty="0">
                <a:solidFill>
                  <a:srgbClr val="000000"/>
                </a:solidFill>
                <a:uFillTx/>
                <a:latin typeface="Px Grotesk Bold" panose="02060803030000020004" pitchFamily="18" charset="0"/>
                <a:ea typeface="Gilroy-Heavy" pitchFamily="34"/>
                <a:cs typeface="Gilroy-Heavy" pitchFamily="34"/>
              </a:rPr>
              <a:t> we het over </a:t>
            </a:r>
            <a:r>
              <a:rPr lang="en-US" sz="3199" b="0" i="0" u="none" strike="noStrike" kern="0" cap="none" spc="0" baseline="0" dirty="0" err="1">
                <a:solidFill>
                  <a:srgbClr val="000000"/>
                </a:solidFill>
                <a:uFillTx/>
                <a:latin typeface="Px Grotesk Bold" panose="02060803030000020004" pitchFamily="18" charset="0"/>
                <a:ea typeface="Gilroy-Heavy" pitchFamily="34"/>
                <a:cs typeface="Gilroy-Heavy" pitchFamily="34"/>
              </a:rPr>
              <a:t>hebben</a:t>
            </a:r>
            <a:r>
              <a:rPr lang="en-US" sz="3199" b="0" i="0" u="none" strike="noStrike" kern="0" cap="none" spc="0" baseline="0" dirty="0">
                <a:solidFill>
                  <a:srgbClr val="000000"/>
                </a:solidFill>
                <a:uFillTx/>
                <a:latin typeface="Px Grotesk Bold" panose="02060803030000020004" pitchFamily="18" charset="0"/>
                <a:ea typeface="Gilroy-Heavy" pitchFamily="34"/>
                <a:cs typeface="Gilroy-Heavy" pitchFamily="34"/>
              </a:rPr>
              <a:t>?</a:t>
            </a:r>
            <a:endParaRPr lang="en-US" sz="900" b="0" i="0" u="none" strike="noStrike" kern="1200" cap="none" spc="0" baseline="0" dirty="0">
              <a:solidFill>
                <a:srgbClr val="000000"/>
              </a:solidFill>
              <a:uFillTx/>
              <a:latin typeface="Px Grotesk Bold" panose="02060803030000020004" pitchFamily="18" charset="0"/>
            </a:endParaRPr>
          </a:p>
        </p:txBody>
      </p:sp>
      <p:sp>
        <p:nvSpPr>
          <p:cNvPr id="6" name="Object 5">
            <a:extLst>
              <a:ext uri="{FF2B5EF4-FFF2-40B4-BE49-F238E27FC236}">
                <a16:creationId xmlns:a16="http://schemas.microsoft.com/office/drawing/2014/main" id="{F15AF309-B42E-4068-B251-07AA5DC03065}"/>
              </a:ext>
            </a:extLst>
          </p:cNvPr>
          <p:cNvSpPr/>
          <p:nvPr/>
        </p:nvSpPr>
        <p:spPr>
          <a:xfrm>
            <a:off x="635197" y="2154956"/>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01</a:t>
            </a:r>
            <a:endParaRPr lang="en-US" sz="900" b="0" i="0" u="none" strike="noStrike" kern="1200" cap="none" spc="0" baseline="0" dirty="0">
              <a:solidFill>
                <a:srgbClr val="0C82C5"/>
              </a:solidFill>
              <a:uFillTx/>
              <a:latin typeface="Bliss 2 Regular" panose="02000506030000020004" pitchFamily="50" charset="0"/>
            </a:endParaRPr>
          </a:p>
        </p:txBody>
      </p:sp>
      <p:sp>
        <p:nvSpPr>
          <p:cNvPr id="7" name="Object 6">
            <a:extLst>
              <a:ext uri="{FF2B5EF4-FFF2-40B4-BE49-F238E27FC236}">
                <a16:creationId xmlns:a16="http://schemas.microsoft.com/office/drawing/2014/main" id="{7C422F05-161A-4C3F-BC04-03744CE35F82}"/>
              </a:ext>
            </a:extLst>
          </p:cNvPr>
          <p:cNvSpPr/>
          <p:nvPr/>
        </p:nvSpPr>
        <p:spPr>
          <a:xfrm>
            <a:off x="1270403" y="2154956"/>
            <a:ext cx="29097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00000"/>
                </a:solidFill>
                <a:uFillTx/>
                <a:latin typeface="Bliss 2 Regular" panose="02000506030000020004" pitchFamily="50" charset="0"/>
                <a:ea typeface="Gilroy-Bold" pitchFamily="34"/>
                <a:cs typeface="Gilroy-Bold" pitchFamily="34"/>
              </a:rPr>
              <a:t>Waarom</a:t>
            </a: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 Hogeschooltaal?</a:t>
            </a:r>
            <a:endParaRPr lang="en-US" sz="900" b="0" i="0" u="none" strike="noStrike" kern="1200" cap="none" spc="0" baseline="0" dirty="0">
              <a:solidFill>
                <a:srgbClr val="000000"/>
              </a:solidFill>
              <a:uFillTx/>
              <a:latin typeface="Bliss 2 Regular" panose="02000506030000020004" pitchFamily="50" charset="0"/>
            </a:endParaRPr>
          </a:p>
        </p:txBody>
      </p:sp>
      <p:sp>
        <p:nvSpPr>
          <p:cNvPr id="8" name="Object 7">
            <a:extLst>
              <a:ext uri="{FF2B5EF4-FFF2-40B4-BE49-F238E27FC236}">
                <a16:creationId xmlns:a16="http://schemas.microsoft.com/office/drawing/2014/main" id="{764263F0-FD85-4568-B795-65F1E1E0DEE8}"/>
              </a:ext>
            </a:extLst>
          </p:cNvPr>
          <p:cNvSpPr/>
          <p:nvPr/>
        </p:nvSpPr>
        <p:spPr>
          <a:xfrm>
            <a:off x="1270403" y="2732326"/>
            <a:ext cx="368690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rPr>
              <a:t>Hoe </a:t>
            </a:r>
            <a:r>
              <a:rPr lang="en-US" sz="2000" b="0" i="0" u="none" strike="noStrike" kern="0" cap="none" spc="0" baseline="0" dirty="0" err="1">
                <a:solidFill>
                  <a:srgbClr val="000000"/>
                </a:solidFill>
                <a:uFillTx/>
                <a:latin typeface="Bliss 2 Regular" panose="02000506030000020004" pitchFamily="50" charset="0"/>
                <a:ea typeface="Gilroy-Bold" pitchFamily="34"/>
              </a:rPr>
              <a:t>werkt</a:t>
            </a:r>
            <a:r>
              <a:rPr lang="en-US" sz="2000" b="0" i="0" u="none" strike="noStrike" kern="0" cap="none" spc="0" baseline="0" dirty="0">
                <a:solidFill>
                  <a:srgbClr val="000000"/>
                </a:solidFill>
                <a:uFillTx/>
                <a:latin typeface="Bliss 2 Regular" panose="02000506030000020004" pitchFamily="50" charset="0"/>
                <a:ea typeface="Gilroy-Bold" pitchFamily="34"/>
              </a:rPr>
              <a:t> het?</a:t>
            </a:r>
            <a:endParaRPr lang="en-US" sz="900" b="0" i="0" u="none" strike="noStrike" kern="1200" cap="none" spc="0" baseline="0" dirty="0">
              <a:solidFill>
                <a:srgbClr val="000000"/>
              </a:solidFill>
              <a:uFillTx/>
              <a:latin typeface="Bliss 2 Regular" panose="02000506030000020004" pitchFamily="50" charset="0"/>
            </a:endParaRPr>
          </a:p>
        </p:txBody>
      </p:sp>
      <p:sp>
        <p:nvSpPr>
          <p:cNvPr id="9" name="Object 8">
            <a:extLst>
              <a:ext uri="{FF2B5EF4-FFF2-40B4-BE49-F238E27FC236}">
                <a16:creationId xmlns:a16="http://schemas.microsoft.com/office/drawing/2014/main" id="{6FDD1278-474E-4438-9EB3-AFE07DF8014B}"/>
              </a:ext>
            </a:extLst>
          </p:cNvPr>
          <p:cNvSpPr/>
          <p:nvPr/>
        </p:nvSpPr>
        <p:spPr>
          <a:xfrm>
            <a:off x="1270402" y="3310382"/>
            <a:ext cx="5130397"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nl-NL"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Hoe schaf ik een licentie aan?</a:t>
            </a:r>
            <a:endParaRPr lang="en-US" sz="900" b="0" i="0" u="none" strike="noStrike" kern="1200" cap="none" spc="0" baseline="0" dirty="0">
              <a:solidFill>
                <a:srgbClr val="000000"/>
              </a:solidFill>
              <a:uFillTx/>
              <a:latin typeface="Bliss 2 Regular" panose="02000506030000020004" pitchFamily="50" charset="0"/>
            </a:endParaRPr>
          </a:p>
        </p:txBody>
      </p:sp>
      <p:sp>
        <p:nvSpPr>
          <p:cNvPr id="10" name="Object 9">
            <a:extLst>
              <a:ext uri="{FF2B5EF4-FFF2-40B4-BE49-F238E27FC236}">
                <a16:creationId xmlns:a16="http://schemas.microsoft.com/office/drawing/2014/main" id="{FF68D495-0B7D-4CE6-81FF-3D788B53ED81}"/>
              </a:ext>
            </a:extLst>
          </p:cNvPr>
          <p:cNvSpPr/>
          <p:nvPr/>
        </p:nvSpPr>
        <p:spPr>
          <a:xfrm>
            <a:off x="1270403" y="3887753"/>
            <a:ext cx="350687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00000"/>
                </a:solidFill>
                <a:uFillTx/>
                <a:latin typeface="Bliss 2 Regular" panose="02000506030000020004" pitchFamily="50" charset="0"/>
              </a:rPr>
              <a:t>Hogeschooltaaltoets</a:t>
            </a:r>
            <a:r>
              <a:rPr lang="en-US" sz="2000" b="0" i="0" u="none" strike="noStrike" kern="0" cap="none" spc="0" baseline="0" dirty="0">
                <a:solidFill>
                  <a:srgbClr val="000000"/>
                </a:solidFill>
                <a:uFillTx/>
                <a:latin typeface="Bliss 2 Regular" panose="02000506030000020004" pitchFamily="50" charset="0"/>
              </a:rPr>
              <a:t> (</a:t>
            </a:r>
            <a:r>
              <a:rPr lang="en-US" sz="2000" b="0" i="0" u="none" strike="noStrike" kern="0" cap="none" spc="0" baseline="0" dirty="0" err="1">
                <a:solidFill>
                  <a:srgbClr val="000000"/>
                </a:solidFill>
                <a:uFillTx/>
                <a:latin typeface="Bliss 2 Regular" panose="02000506030000020004" pitchFamily="50" charset="0"/>
              </a:rPr>
              <a:t>optioneel</a:t>
            </a:r>
            <a:r>
              <a:rPr lang="en-US" sz="2000" b="0" i="0" u="none" strike="noStrike" kern="0" cap="none" spc="0" baseline="0" dirty="0">
                <a:solidFill>
                  <a:srgbClr val="000000"/>
                </a:solidFill>
                <a:uFillTx/>
                <a:latin typeface="Bliss 2 Regular" panose="02000506030000020004" pitchFamily="50" charset="0"/>
              </a:rPr>
              <a:t>)</a:t>
            </a:r>
            <a:endParaRPr lang="en-US" sz="900" b="0" i="0" u="none" strike="noStrike" kern="1200" cap="none" spc="0" baseline="0" dirty="0">
              <a:solidFill>
                <a:srgbClr val="000000"/>
              </a:solidFill>
              <a:uFillTx/>
              <a:latin typeface="Bliss 2 Regular" panose="02000506030000020004" pitchFamily="50" charset="0"/>
            </a:endParaRPr>
          </a:p>
        </p:txBody>
      </p:sp>
      <p:sp>
        <p:nvSpPr>
          <p:cNvPr id="11" name="Object 10">
            <a:extLst>
              <a:ext uri="{FF2B5EF4-FFF2-40B4-BE49-F238E27FC236}">
                <a16:creationId xmlns:a16="http://schemas.microsoft.com/office/drawing/2014/main" id="{F8C161A3-2A3F-4DE5-BF34-C6D716279F62}"/>
              </a:ext>
            </a:extLst>
          </p:cNvPr>
          <p:cNvSpPr/>
          <p:nvPr/>
        </p:nvSpPr>
        <p:spPr>
          <a:xfrm>
            <a:off x="635197" y="2732326"/>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02</a:t>
            </a:r>
            <a:endParaRPr lang="en-US" sz="900" b="0" i="0" u="none" strike="noStrike" kern="1200" cap="none" spc="0" baseline="0" dirty="0">
              <a:solidFill>
                <a:srgbClr val="0C82C5"/>
              </a:solidFill>
              <a:uFillTx/>
              <a:latin typeface="Bliss 2 Regular" panose="02000506030000020004" pitchFamily="50" charset="0"/>
            </a:endParaRPr>
          </a:p>
        </p:txBody>
      </p:sp>
      <p:sp>
        <p:nvSpPr>
          <p:cNvPr id="12" name="Object 11">
            <a:extLst>
              <a:ext uri="{FF2B5EF4-FFF2-40B4-BE49-F238E27FC236}">
                <a16:creationId xmlns:a16="http://schemas.microsoft.com/office/drawing/2014/main" id="{69962037-3DFA-4529-92AF-9C8664FFA650}"/>
              </a:ext>
            </a:extLst>
          </p:cNvPr>
          <p:cNvSpPr/>
          <p:nvPr/>
        </p:nvSpPr>
        <p:spPr>
          <a:xfrm>
            <a:off x="635197" y="3310382"/>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03</a:t>
            </a:r>
            <a:endParaRPr lang="en-US" sz="900" b="0" i="0" u="none" strike="noStrike" kern="1200" cap="none" spc="0" baseline="0" dirty="0">
              <a:solidFill>
                <a:srgbClr val="0C82C5"/>
              </a:solidFill>
              <a:uFillTx/>
              <a:latin typeface="Bliss 2 Regular" panose="02000506030000020004" pitchFamily="50" charset="0"/>
            </a:endParaRPr>
          </a:p>
        </p:txBody>
      </p:sp>
      <p:sp>
        <p:nvSpPr>
          <p:cNvPr id="13" name="Object 12">
            <a:extLst>
              <a:ext uri="{FF2B5EF4-FFF2-40B4-BE49-F238E27FC236}">
                <a16:creationId xmlns:a16="http://schemas.microsoft.com/office/drawing/2014/main" id="{9B50E6B3-D0EE-4F11-B518-8C58D8E0FD82}"/>
              </a:ext>
            </a:extLst>
          </p:cNvPr>
          <p:cNvSpPr/>
          <p:nvPr/>
        </p:nvSpPr>
        <p:spPr>
          <a:xfrm>
            <a:off x="635197" y="3887753"/>
            <a:ext cx="310896"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04</a:t>
            </a:r>
            <a:endParaRPr lang="en-US" sz="900" b="0" i="0" u="none" strike="noStrike" kern="1200" cap="none" spc="0" baseline="0" dirty="0">
              <a:solidFill>
                <a:srgbClr val="0C82C5"/>
              </a:solidFill>
              <a:uFillTx/>
              <a:latin typeface="Bliss 2 Regular" panose="02000506030000020004" pitchFamily="50" charset="0"/>
            </a:endParaRPr>
          </a:p>
        </p:txBody>
      </p:sp>
      <p:pic>
        <p:nvPicPr>
          <p:cNvPr id="14" name="Afbeelding 13">
            <a:extLst>
              <a:ext uri="{FF2B5EF4-FFF2-40B4-BE49-F238E27FC236}">
                <a16:creationId xmlns:a16="http://schemas.microsoft.com/office/drawing/2014/main" id="{BA1C3C87-D7D3-4F08-AD10-4AC6C17D113C}"/>
              </a:ext>
            </a:extLst>
          </p:cNvPr>
          <p:cNvPicPr>
            <a:picLocks noChangeAspect="1"/>
          </p:cNvPicPr>
          <p:nvPr/>
        </p:nvPicPr>
        <p:blipFill>
          <a:blip r:embed="rId4"/>
          <a:stretch>
            <a:fillRect/>
          </a:stretch>
        </p:blipFill>
        <p:spPr>
          <a:xfrm>
            <a:off x="552797" y="6048205"/>
            <a:ext cx="545189" cy="539389"/>
          </a:xfrm>
          <a:prstGeom prst="rect">
            <a:avLst/>
          </a:prstGeom>
        </p:spPr>
      </p:pic>
      <p:sp>
        <p:nvSpPr>
          <p:cNvPr id="4" name="Tekstballon: ovaal 3">
            <a:extLst>
              <a:ext uri="{FF2B5EF4-FFF2-40B4-BE49-F238E27FC236}">
                <a16:creationId xmlns:a16="http://schemas.microsoft.com/office/drawing/2014/main" id="{2BD9F0F6-AA0A-4482-B95F-8E213D794855}"/>
              </a:ext>
            </a:extLst>
          </p:cNvPr>
          <p:cNvSpPr/>
          <p:nvPr/>
        </p:nvSpPr>
        <p:spPr>
          <a:xfrm>
            <a:off x="9162661" y="4357396"/>
            <a:ext cx="2744860" cy="2229584"/>
          </a:xfrm>
          <a:prstGeom prst="wedgeEllipseCallout">
            <a:avLst>
              <a:gd name="adj1" fmla="val -40441"/>
              <a:gd name="adj2" fmla="val 58263"/>
            </a:avLst>
          </a:prstGeom>
          <a:solidFill>
            <a:srgbClr val="E00B7E"/>
          </a:solidFill>
          <a:ln>
            <a:solidFill>
              <a:srgbClr val="E00B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descr="Afbeelding met persoon, geel, bureau&#10;&#10;Automatisch gegenereerde beschrijving">
            <a:extLst>
              <a:ext uri="{FF2B5EF4-FFF2-40B4-BE49-F238E27FC236}">
                <a16:creationId xmlns:a16="http://schemas.microsoft.com/office/drawing/2014/main" id="{86944DBF-B5C6-292B-753B-54301E5EB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583" y="1860589"/>
            <a:ext cx="5619777" cy="374651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630">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Bliss 2 Regular" panose="02000506030000020004" pitchFamily="50" charset="0"/>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Bliss 2 Regular" panose="02000506030000020004" pitchFamily="50" charset="0"/>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3912090" y="3015754"/>
            <a:ext cx="4793564"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01</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Waarom</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Hogeschooltaal?</a:t>
            </a:r>
            <a:endParaRPr lang="en-US" sz="900" b="0" i="0" u="none" strike="noStrike" kern="1200" cap="none" spc="0" baseline="0" dirty="0">
              <a:solidFill>
                <a:srgbClr val="000000"/>
              </a:solidFill>
              <a:uFillTx/>
              <a:latin typeface="Bliss 2 Regular" panose="02000506030000020004" pitchFamily="50" charset="0"/>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01</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Waarom</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Hogeschooltaal? </a:t>
            </a:r>
            <a:endParaRPr lang="en-US" sz="900" b="0" i="0" u="none" strike="noStrike" kern="1200" cap="none" spc="0" baseline="0" dirty="0">
              <a:solidFill>
                <a:srgbClr val="0C82C5"/>
              </a:solidFill>
              <a:uFillTx/>
              <a:latin typeface="Bliss 2 Regular" panose="02000506030000020004" pitchFamily="50" charset="0"/>
            </a:endParaRPr>
          </a:p>
        </p:txBody>
      </p:sp>
      <p:pic>
        <p:nvPicPr>
          <p:cNvPr id="7" name="Object 9" descr="preencoded.png">
            <a:extLst>
              <a:ext uri="{FF2B5EF4-FFF2-40B4-BE49-F238E27FC236}">
                <a16:creationId xmlns:a16="http://schemas.microsoft.com/office/drawing/2014/main" id="{01AC70EB-2959-4AF3-8B9E-77A838C231AB}"/>
              </a:ext>
            </a:extLst>
          </p:cNvPr>
          <p:cNvPicPr>
            <a:picLocks noChangeAspect="1"/>
          </p:cNvPicPr>
          <p:nvPr/>
        </p:nvPicPr>
        <p:blipFill>
          <a:blip r:embed="rId4"/>
          <a:stretch>
            <a:fillRect/>
          </a:stretch>
        </p:blipFill>
        <p:spPr>
          <a:xfrm>
            <a:off x="10363142" y="6317900"/>
            <a:ext cx="1193593" cy="152229"/>
          </a:xfrm>
          <a:prstGeom prst="rect">
            <a:avLst/>
          </a:prstGeom>
          <a:noFill/>
          <a:ln cap="flat">
            <a:noFill/>
          </a:ln>
        </p:spPr>
      </p:pic>
      <p:sp>
        <p:nvSpPr>
          <p:cNvPr id="89" name="Tekstvak 88">
            <a:extLst>
              <a:ext uri="{FF2B5EF4-FFF2-40B4-BE49-F238E27FC236}">
                <a16:creationId xmlns:a16="http://schemas.microsoft.com/office/drawing/2014/main" id="{A273AB74-2CC2-46AC-9C09-17A3F6207E4D}"/>
              </a:ext>
            </a:extLst>
          </p:cNvPr>
          <p:cNvSpPr txBox="1"/>
          <p:nvPr/>
        </p:nvSpPr>
        <p:spPr>
          <a:xfrm>
            <a:off x="552797" y="1371385"/>
            <a:ext cx="10662750" cy="286232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nl-NL" kern="0" dirty="0">
                <a:latin typeface="Bliss 2 Regular"/>
                <a:ea typeface="Gilroy-Heavy" pitchFamily="34"/>
                <a:cs typeface="Gilroy-Heavy" pitchFamily="34"/>
              </a:rPr>
              <a:t>Hoe </a:t>
            </a:r>
            <a:r>
              <a:rPr lang="nl-NL" kern="0" dirty="0">
                <a:solidFill>
                  <a:srgbClr val="0C82C5"/>
                </a:solidFill>
                <a:latin typeface="Bliss 2 Regular"/>
                <a:ea typeface="Gilroy-Heavy" pitchFamily="34"/>
                <a:cs typeface="Gilroy-Heavy" pitchFamily="34"/>
              </a:rPr>
              <a:t>hoger</a:t>
            </a:r>
            <a:r>
              <a:rPr lang="nl-NL" kern="0" dirty="0">
                <a:latin typeface="Bliss 2 Regular"/>
                <a:ea typeface="Gilroy-Heavy" pitchFamily="34"/>
                <a:cs typeface="Gilroy-Heavy" pitchFamily="34"/>
              </a:rPr>
              <a:t> het niveau van taalvaardigheid, hoe </a:t>
            </a:r>
            <a:r>
              <a:rPr lang="nl-NL" kern="0" dirty="0">
                <a:solidFill>
                  <a:srgbClr val="0C82C5"/>
                </a:solidFill>
                <a:latin typeface="Bliss 2 Regular"/>
                <a:ea typeface="Gilroy-Heavy" pitchFamily="34"/>
                <a:cs typeface="Gilroy-Heavy" pitchFamily="34"/>
              </a:rPr>
              <a:t>korter</a:t>
            </a:r>
            <a:r>
              <a:rPr lang="nl-NL" kern="0" dirty="0">
                <a:latin typeface="Bliss 2 Regular"/>
                <a:ea typeface="Gilroy-Heavy" pitchFamily="34"/>
                <a:cs typeface="Gilroy-Heavy" pitchFamily="34"/>
              </a:rPr>
              <a:t> je over je studie doet.  </a:t>
            </a:r>
          </a:p>
          <a:p>
            <a:pPr marL="285750" indent="-285750">
              <a:buFont typeface="Wingdings" panose="05000000000000000000" pitchFamily="2" charset="2"/>
              <a:buChar char="ü"/>
            </a:pPr>
            <a:r>
              <a:rPr lang="nl-NL" kern="0" dirty="0">
                <a:latin typeface="Bliss 2 Regular"/>
                <a:ea typeface="Gilroy-Heavy" pitchFamily="34"/>
                <a:cs typeface="Gilroy-Heavy" pitchFamily="34"/>
              </a:rPr>
              <a:t>Taalvaardigheid staat gedurende de komende 4 jaar tijdens je studie centraal: bij het schrijven van verslagen en beroepsproducten tot aan het schrijven van je scriptie in jaar 4. Wij vinden het als opleiding belangrijk om al vroeg </a:t>
            </a:r>
            <a:r>
              <a:rPr lang="nl-NL" kern="0" dirty="0">
                <a:solidFill>
                  <a:srgbClr val="0C82C5"/>
                </a:solidFill>
                <a:latin typeface="Bliss 2 Regular"/>
                <a:ea typeface="Gilroy-Heavy" pitchFamily="34"/>
                <a:cs typeface="Gilroy-Heavy" pitchFamily="34"/>
              </a:rPr>
              <a:t>aandacht te besteden aan zo’n belangrijke vaardigheid</a:t>
            </a:r>
            <a:r>
              <a:rPr lang="nl-NL" kern="0" dirty="0">
                <a:latin typeface="Bliss 2 Regular"/>
                <a:ea typeface="Gilroy-Heavy" pitchFamily="34"/>
                <a:cs typeface="Gilroy-Heavy" pitchFamily="34"/>
              </a:rPr>
              <a:t>. </a:t>
            </a:r>
          </a:p>
          <a:p>
            <a:pPr marL="285750" indent="-285750">
              <a:buFont typeface="Wingdings" panose="05000000000000000000" pitchFamily="2" charset="2"/>
              <a:buChar char="ü"/>
            </a:pPr>
            <a:r>
              <a:rPr lang="nl-NL" kern="0" dirty="0">
                <a:latin typeface="Bliss 2 Regular"/>
                <a:ea typeface="Gilroy-Heavy" pitchFamily="34"/>
                <a:cs typeface="Gilroy-Heavy" pitchFamily="34"/>
              </a:rPr>
              <a:t>Veel studenten hebben moeite met het toepassen van de taalregels: het </a:t>
            </a:r>
            <a:r>
              <a:rPr lang="nl-NL" kern="0" dirty="0">
                <a:solidFill>
                  <a:srgbClr val="0C82C5"/>
                </a:solidFill>
                <a:latin typeface="Bliss 2 Regular"/>
                <a:ea typeface="Gilroy-Heavy" pitchFamily="34"/>
                <a:cs typeface="Gilroy-Heavy" pitchFamily="34"/>
              </a:rPr>
              <a:t>opfrissen van je kennis </a:t>
            </a:r>
            <a:r>
              <a:rPr lang="nl-NL" kern="0" dirty="0">
                <a:latin typeface="Bliss 2 Regular"/>
                <a:ea typeface="Gilroy-Heavy" pitchFamily="34"/>
                <a:cs typeface="Gilroy-Heavy" pitchFamily="34"/>
              </a:rPr>
              <a:t>is daarom een basis voor verder succes.</a:t>
            </a:r>
          </a:p>
          <a:p>
            <a:pPr marL="285750" indent="-285750">
              <a:buFont typeface="Wingdings" panose="05000000000000000000" pitchFamily="2" charset="2"/>
              <a:buChar char="ü"/>
            </a:pPr>
            <a:r>
              <a:rPr lang="nl-NL" kern="0" dirty="0">
                <a:latin typeface="Bliss 2 Regular"/>
                <a:ea typeface="Gilroy-Heavy" pitchFamily="34"/>
                <a:cs typeface="Gilroy-Heavy" pitchFamily="34"/>
              </a:rPr>
              <a:t>Het is de </a:t>
            </a:r>
            <a:r>
              <a:rPr lang="nl-NL" kern="0" dirty="0">
                <a:solidFill>
                  <a:srgbClr val="0C82C5"/>
                </a:solidFill>
                <a:latin typeface="Bliss 2 Regular"/>
                <a:ea typeface="Gilroy-Heavy" pitchFamily="34"/>
                <a:cs typeface="Gilroy-Heavy" pitchFamily="34"/>
              </a:rPr>
              <a:t>ideale voorbereiding op de toets</a:t>
            </a:r>
            <a:r>
              <a:rPr lang="nl-NL" kern="0" dirty="0">
                <a:latin typeface="Bliss 2 Regular"/>
                <a:ea typeface="Gilroy-Heavy" pitchFamily="34"/>
                <a:cs typeface="Gilroy-Heavy" pitchFamily="34"/>
              </a:rPr>
              <a:t>: de onderwerpen in het programma komen namelijk overeen met de onderwerpen in de toets. </a:t>
            </a:r>
          </a:p>
          <a:p>
            <a:pPr marL="285750" indent="-285750">
              <a:buFont typeface="Wingdings" panose="05000000000000000000" pitchFamily="2" charset="2"/>
              <a:buChar char="ü"/>
            </a:pPr>
            <a:r>
              <a:rPr lang="nl-NL" kern="0" dirty="0">
                <a:latin typeface="Bliss 2 Regular"/>
                <a:ea typeface="Gilroy-Heavy" pitchFamily="34"/>
                <a:cs typeface="Gilroy-Heavy" pitchFamily="34"/>
              </a:rPr>
              <a:t>Met dit programma leer en oefen je </a:t>
            </a:r>
            <a:r>
              <a:rPr lang="nl-NL" kern="0" dirty="0">
                <a:solidFill>
                  <a:srgbClr val="0C82C5"/>
                </a:solidFill>
                <a:latin typeface="Bliss 2 Regular"/>
                <a:ea typeface="Gilroy-Heavy" pitchFamily="34"/>
                <a:cs typeface="Gilroy-Heavy" pitchFamily="34"/>
              </a:rPr>
              <a:t>alleen hetgeen je nodig hebt</a:t>
            </a:r>
            <a:r>
              <a:rPr lang="nl-NL" kern="0" dirty="0">
                <a:latin typeface="Bliss 2 Regular"/>
                <a:ea typeface="Gilroy-Heavy" pitchFamily="34"/>
                <a:cs typeface="Gilroy-Heavy" pitchFamily="34"/>
              </a:rPr>
              <a:t>, waardoor je tijd overhoudt voor andere leuke dingen! </a:t>
            </a:r>
          </a:p>
        </p:txBody>
      </p:sp>
      <p:pic>
        <p:nvPicPr>
          <p:cNvPr id="8" name="Afbeelding 7">
            <a:extLst>
              <a:ext uri="{FF2B5EF4-FFF2-40B4-BE49-F238E27FC236}">
                <a16:creationId xmlns:a16="http://schemas.microsoft.com/office/drawing/2014/main" id="{BFEC6DAC-C81C-4437-A61F-C4A04216ED95}"/>
              </a:ext>
            </a:extLst>
          </p:cNvPr>
          <p:cNvPicPr>
            <a:picLocks noChangeAspect="1"/>
          </p:cNvPicPr>
          <p:nvPr/>
        </p:nvPicPr>
        <p:blipFill>
          <a:blip r:embed="rId5"/>
          <a:stretch>
            <a:fillRect/>
          </a:stretch>
        </p:blipFill>
        <p:spPr>
          <a:xfrm>
            <a:off x="552797" y="6048205"/>
            <a:ext cx="545189" cy="539389"/>
          </a:xfrm>
          <a:prstGeom prst="rect">
            <a:avLst/>
          </a:prstGeom>
        </p:spPr>
      </p:pic>
      <p:sp>
        <p:nvSpPr>
          <p:cNvPr id="16" name="Rechthoek 15">
            <a:extLst>
              <a:ext uri="{FF2B5EF4-FFF2-40B4-BE49-F238E27FC236}">
                <a16:creationId xmlns:a16="http://schemas.microsoft.com/office/drawing/2014/main" id="{87AD803E-65CF-019B-DD3B-C2199651111B}"/>
              </a:ext>
            </a:extLst>
          </p:cNvPr>
          <p:cNvSpPr/>
          <p:nvPr/>
        </p:nvSpPr>
        <p:spPr>
          <a:xfrm>
            <a:off x="0" y="4600663"/>
            <a:ext cx="12192000" cy="2126202"/>
          </a:xfrm>
          <a:prstGeom prst="rect">
            <a:avLst/>
          </a:prstGeom>
          <a:solidFill>
            <a:srgbClr val="0C8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Onlinemedia 14" title="Hogeschooltaal - Testimonial">
            <a:hlinkClick r:id="" action="ppaction://media"/>
            <a:extLst>
              <a:ext uri="{FF2B5EF4-FFF2-40B4-BE49-F238E27FC236}">
                <a16:creationId xmlns:a16="http://schemas.microsoft.com/office/drawing/2014/main" id="{BA5E3842-5D64-651E-DDE2-A4370EC92C67}"/>
              </a:ext>
            </a:extLst>
          </p:cNvPr>
          <p:cNvPicPr>
            <a:picLocks noRot="1" noChangeAspect="1"/>
          </p:cNvPicPr>
          <p:nvPr>
            <a:videoFile r:link="rId1"/>
          </p:nvPr>
        </p:nvPicPr>
        <p:blipFill>
          <a:blip r:embed="rId6"/>
          <a:stretch>
            <a:fillRect/>
          </a:stretch>
        </p:blipFill>
        <p:spPr>
          <a:xfrm>
            <a:off x="7915015" y="4857399"/>
            <a:ext cx="2854389" cy="1612730"/>
          </a:xfrm>
          <a:prstGeom prst="rect">
            <a:avLst/>
          </a:prstGeom>
        </p:spPr>
      </p:pic>
      <p:sp>
        <p:nvSpPr>
          <p:cNvPr id="17" name="Tekstvak 16">
            <a:extLst>
              <a:ext uri="{FF2B5EF4-FFF2-40B4-BE49-F238E27FC236}">
                <a16:creationId xmlns:a16="http://schemas.microsoft.com/office/drawing/2014/main" id="{8B81D1AD-2716-5FF8-2941-6150609971CD}"/>
              </a:ext>
            </a:extLst>
          </p:cNvPr>
          <p:cNvSpPr txBox="1"/>
          <p:nvPr/>
        </p:nvSpPr>
        <p:spPr>
          <a:xfrm>
            <a:off x="5636598" y="5346149"/>
            <a:ext cx="1571347" cy="415498"/>
          </a:xfrm>
          <a:prstGeom prst="rect">
            <a:avLst/>
          </a:prstGeom>
          <a:noFill/>
        </p:spPr>
        <p:txBody>
          <a:bodyPr wrap="square" rtlCol="0">
            <a:spAutoFit/>
          </a:bodyPr>
          <a:lstStyle/>
          <a:p>
            <a:r>
              <a:rPr lang="nl-NL" sz="1050" dirty="0">
                <a:solidFill>
                  <a:schemeClr val="bg1"/>
                </a:solidFill>
                <a:latin typeface="Bliss 2 Regular" panose="02000506030000020004" pitchFamily="50" charset="0"/>
              </a:rPr>
              <a:t>Ondersteunend filmpje die je kan gebruiken</a:t>
            </a:r>
          </a:p>
        </p:txBody>
      </p:sp>
      <p:pic>
        <p:nvPicPr>
          <p:cNvPr id="18" name="Graphic 17" descr="Terug silhouet">
            <a:extLst>
              <a:ext uri="{FF2B5EF4-FFF2-40B4-BE49-F238E27FC236}">
                <a16:creationId xmlns:a16="http://schemas.microsoft.com/office/drawing/2014/main" id="{FC3ECDA4-7504-2532-BB9A-1B80C22060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996379">
            <a:off x="6969734" y="5507525"/>
            <a:ext cx="724671" cy="667098"/>
          </a:xfrm>
          <a:prstGeom prst="rect">
            <a:avLst/>
          </a:prstGeom>
        </p:spPr>
      </p:pic>
      <p:pic>
        <p:nvPicPr>
          <p:cNvPr id="22" name="Picture 6">
            <a:extLst>
              <a:ext uri="{FF2B5EF4-FFF2-40B4-BE49-F238E27FC236}">
                <a16:creationId xmlns:a16="http://schemas.microsoft.com/office/drawing/2014/main" id="{17DCB56C-5BC8-6316-7488-8E4BA080044C}"/>
              </a:ext>
            </a:extLst>
          </p:cNvPr>
          <p:cNvPicPr>
            <a:picLocks noChangeAspect="1"/>
          </p:cNvPicPr>
          <p:nvPr/>
        </p:nvPicPr>
        <p:blipFill>
          <a:blip r:embed="rId9"/>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3199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Bliss 2 Regular" panose="02000506030000020004" pitchFamily="50" charset="0"/>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Bliss 2 Regular" panose="02000506030000020004" pitchFamily="50" charset="0"/>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3912090" y="3015754"/>
            <a:ext cx="4793564"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02</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Hoe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werkt</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het?</a:t>
            </a:r>
            <a:endParaRPr lang="en-US" sz="900" b="0" i="0" u="none" strike="noStrike" kern="1200" cap="none" spc="0" baseline="0" dirty="0">
              <a:solidFill>
                <a:srgbClr val="000000"/>
              </a:solidFill>
              <a:uFillTx/>
              <a:latin typeface="Bliss 2 Regular" panose="02000506030000020004" pitchFamily="50" charset="0"/>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3030091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19B10364-7C29-4EC1-9169-4C01D1EE7485}"/>
              </a:ext>
            </a:extLst>
          </p:cNvPr>
          <p:cNvSpPr/>
          <p:nvPr/>
        </p:nvSpPr>
        <p:spPr>
          <a:xfrm>
            <a:off x="635197" y="1144600"/>
            <a:ext cx="10664290" cy="901708"/>
          </a:xfrm>
          <a:prstGeom prst="rect">
            <a:avLst/>
          </a:prstGeom>
          <a:noFill/>
          <a:ln cap="flat">
            <a:noFill/>
            <a:prstDash val="solid"/>
          </a:ln>
        </p:spPr>
        <p:txBody>
          <a:bodyPr vert="horz" wrap="square" lIns="0" tIns="0" rIns="0" bIns="0" anchor="ctr" anchorCtr="0" compatLnSpc="1">
            <a:noAutofit/>
          </a:bodyPr>
          <a:lstStyle/>
          <a:p>
            <a:pPr lvl="0">
              <a:defRPr sz="1800" b="0" i="0" u="none" strike="noStrike" kern="0" cap="none" spc="0" baseline="0">
                <a:solidFill>
                  <a:srgbClr val="000000"/>
                </a:solidFill>
                <a:uFillTx/>
              </a:defRPr>
            </a:pPr>
            <a:r>
              <a:rPr lang="nl-NL" sz="2200" b="1" kern="0">
                <a:solidFill>
                  <a:srgbClr val="000000"/>
                </a:solidFill>
                <a:latin typeface="Px Grotesk Bold" panose="02060803030000020004" pitchFamily="18" charset="0"/>
                <a:ea typeface="Gilroy-Heavy" pitchFamily="34"/>
                <a:cs typeface="Gilroy-Heavy" pitchFamily="34"/>
              </a:rPr>
              <a:t>De Basisvaardigheden </a:t>
            </a:r>
          </a:p>
        </p:txBody>
      </p:sp>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Bliss 2 Regular" panose="02000506030000020004" pitchFamily="50" charset="0"/>
                <a:ea typeface="Gilroy-Bold" pitchFamily="34"/>
                <a:cs typeface="Gilroy-Bold" pitchFamily="34"/>
              </a:rPr>
              <a:t>02</a:t>
            </a:r>
            <a:endParaRPr lang="en-US" sz="900" b="0" i="0" u="none" strike="noStrike" kern="1200" cap="none" spc="0" baseline="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C82C5"/>
                </a:solidFill>
                <a:uFillTx/>
                <a:latin typeface="Bliss 2 Regular" panose="02000506030000020004" pitchFamily="50" charset="0"/>
                <a:ea typeface="Gilroy-Bold" pitchFamily="34"/>
                <a:cs typeface="Gilroy-Bold" pitchFamily="34"/>
              </a:rPr>
              <a:t>Hoe </a:t>
            </a:r>
            <a:r>
              <a:rPr lang="en-US" sz="2000" b="0" i="0" u="none" strike="noStrike" kern="0" cap="none" spc="0" baseline="0" err="1">
                <a:solidFill>
                  <a:srgbClr val="0C82C5"/>
                </a:solidFill>
                <a:uFillTx/>
                <a:latin typeface="Bliss 2 Regular" panose="02000506030000020004" pitchFamily="50" charset="0"/>
                <a:ea typeface="Gilroy-Bold" pitchFamily="34"/>
                <a:cs typeface="Gilroy-Bold" pitchFamily="34"/>
              </a:rPr>
              <a:t>werkt</a:t>
            </a:r>
            <a:r>
              <a:rPr lang="en-US" sz="2000" b="0" i="0" u="none" strike="noStrike" kern="0" cap="none" spc="0" baseline="0">
                <a:solidFill>
                  <a:srgbClr val="0C82C5"/>
                </a:solidFill>
                <a:uFillTx/>
                <a:latin typeface="Bliss 2 Regular" panose="02000506030000020004" pitchFamily="50" charset="0"/>
                <a:ea typeface="Gilroy-Bold" pitchFamily="34"/>
                <a:cs typeface="Gilroy-Bold" pitchFamily="34"/>
              </a:rPr>
              <a:t> het?</a:t>
            </a:r>
            <a:endParaRPr lang="en-US" sz="900" b="0" i="0" u="none" strike="noStrike" kern="1200" cap="none" spc="0" baseline="0">
              <a:solidFill>
                <a:srgbClr val="0C82C5"/>
              </a:solidFill>
              <a:uFillTx/>
              <a:latin typeface="Bliss 2 Regular" panose="02000506030000020004" pitchFamily="50" charset="0"/>
            </a:endParaRPr>
          </a:p>
        </p:txBody>
      </p:sp>
      <p:pic>
        <p:nvPicPr>
          <p:cNvPr id="7" name="Object 9" descr="preencoded.png">
            <a:extLst>
              <a:ext uri="{FF2B5EF4-FFF2-40B4-BE49-F238E27FC236}">
                <a16:creationId xmlns:a16="http://schemas.microsoft.com/office/drawing/2014/main" id="{01AC70EB-2959-4AF3-8B9E-77A838C231AB}"/>
              </a:ext>
            </a:extLst>
          </p:cNvPr>
          <p:cNvPicPr>
            <a:picLocks noChangeAspect="1"/>
          </p:cNvPicPr>
          <p:nvPr/>
        </p:nvPicPr>
        <p:blipFill>
          <a:blip r:embed="rId3"/>
          <a:stretch>
            <a:fillRect/>
          </a:stretch>
        </p:blipFill>
        <p:spPr>
          <a:xfrm>
            <a:off x="10363142" y="6317900"/>
            <a:ext cx="1193593" cy="152229"/>
          </a:xfrm>
          <a:prstGeom prst="rect">
            <a:avLst/>
          </a:prstGeom>
          <a:noFill/>
          <a:ln cap="flat">
            <a:noFill/>
          </a:ln>
        </p:spPr>
      </p:pic>
      <p:pic>
        <p:nvPicPr>
          <p:cNvPr id="11" name="Afbeelding 10">
            <a:extLst>
              <a:ext uri="{FF2B5EF4-FFF2-40B4-BE49-F238E27FC236}">
                <a16:creationId xmlns:a16="http://schemas.microsoft.com/office/drawing/2014/main" id="{A04EC26F-74AF-44ED-ABC4-55BEEF412580}"/>
              </a:ext>
            </a:extLst>
          </p:cNvPr>
          <p:cNvPicPr>
            <a:picLocks noChangeAspect="1"/>
          </p:cNvPicPr>
          <p:nvPr/>
        </p:nvPicPr>
        <p:blipFill>
          <a:blip r:embed="rId4"/>
          <a:stretch>
            <a:fillRect/>
          </a:stretch>
        </p:blipFill>
        <p:spPr>
          <a:xfrm>
            <a:off x="552797" y="6048205"/>
            <a:ext cx="545189" cy="539389"/>
          </a:xfrm>
          <a:prstGeom prst="rect">
            <a:avLst/>
          </a:prstGeom>
        </p:spPr>
      </p:pic>
      <p:sp>
        <p:nvSpPr>
          <p:cNvPr id="2" name="Tekstvak 1">
            <a:extLst>
              <a:ext uri="{FF2B5EF4-FFF2-40B4-BE49-F238E27FC236}">
                <a16:creationId xmlns:a16="http://schemas.microsoft.com/office/drawing/2014/main" id="{64D1FF8D-51B5-BA46-029C-B98A8A0624CC}"/>
              </a:ext>
            </a:extLst>
          </p:cNvPr>
          <p:cNvSpPr txBox="1"/>
          <p:nvPr/>
        </p:nvSpPr>
        <p:spPr>
          <a:xfrm>
            <a:off x="552147" y="1835294"/>
            <a:ext cx="8469934" cy="2031325"/>
          </a:xfrm>
          <a:prstGeom prst="rect">
            <a:avLst/>
          </a:prstGeom>
          <a:noFill/>
        </p:spPr>
        <p:txBody>
          <a:bodyPr wrap="square" lIns="91440" tIns="45720" rIns="91440" bIns="45720" rtlCol="0" anchor="t">
            <a:spAutoFit/>
          </a:bodyPr>
          <a:lstStyle/>
          <a:p>
            <a:r>
              <a:rPr lang="nl-NL" kern="0">
                <a:latin typeface="Bliss 2 Regular"/>
                <a:ea typeface="Gilroy-Heavy" pitchFamily="34"/>
                <a:cs typeface="Gilroy-Heavy" pitchFamily="34"/>
              </a:rPr>
              <a:t>Na het inloggen, kun je rechts bovenin je </a:t>
            </a:r>
            <a:r>
              <a:rPr lang="nl-NL" kern="0">
                <a:solidFill>
                  <a:srgbClr val="0C82C5"/>
                </a:solidFill>
                <a:latin typeface="Bliss 2 Regular"/>
                <a:ea typeface="Gilroy-Heavy" pitchFamily="34"/>
                <a:cs typeface="Gilroy-Heavy" pitchFamily="34"/>
              </a:rPr>
              <a:t>doelniveau</a:t>
            </a:r>
            <a:r>
              <a:rPr lang="nl-NL" kern="0">
                <a:latin typeface="Bliss 2 Regular"/>
                <a:ea typeface="Gilroy-Heavy" pitchFamily="34"/>
                <a:cs typeface="Gilroy-Heavy" pitchFamily="34"/>
              </a:rPr>
              <a:t> instellen. Kies hier voor </a:t>
            </a:r>
            <a:r>
              <a:rPr lang="nl-NL" kern="0">
                <a:solidFill>
                  <a:srgbClr val="0C82C5"/>
                </a:solidFill>
                <a:latin typeface="Bliss 2 Regular"/>
                <a:ea typeface="Gilroy-Heavy" pitchFamily="34"/>
                <a:cs typeface="Gilroy-Heavy" pitchFamily="34"/>
              </a:rPr>
              <a:t>3F- of 4F-niveau</a:t>
            </a:r>
            <a:r>
              <a:rPr lang="nl-NL" kern="0">
                <a:latin typeface="Bliss 2 Regular"/>
                <a:ea typeface="Gilroy-Heavy" pitchFamily="34"/>
                <a:cs typeface="Gilroy-Heavy" pitchFamily="34"/>
              </a:rPr>
              <a:t>. Het 3F-niveau staat gelijk aan het instroomniveau hbo en 4F aan het uitstroomniveau hbo. Iedere student heeft een andere achtergrond: de ene student komt van het mbo, de andere student van de havo en weer een andere van het vwo. Juist omdat iedere student een andere achtergrond heeft, </a:t>
            </a:r>
            <a:r>
              <a:rPr lang="nl-NL" kern="0">
                <a:solidFill>
                  <a:srgbClr val="0C82C5"/>
                </a:solidFill>
                <a:latin typeface="Bliss 2 Regular"/>
                <a:ea typeface="Gilroy-Heavy" pitchFamily="34"/>
                <a:cs typeface="Gilroy-Heavy" pitchFamily="34"/>
              </a:rPr>
              <a:t>start je met het bepalen van je startniveau bij de 4 onderdelen. </a:t>
            </a:r>
            <a:endParaRPr lang="nl-NL" kern="0">
              <a:solidFill>
                <a:srgbClr val="0C82C5"/>
              </a:solidFill>
              <a:latin typeface="Bliss 2 Regular" panose="02000506030000020004" pitchFamily="50" charset="0"/>
              <a:ea typeface="Gilroy-Heavy" pitchFamily="34"/>
              <a:cs typeface="Gilroy-Heavy" pitchFamily="34"/>
            </a:endParaRPr>
          </a:p>
          <a:p>
            <a:endParaRPr lang="nl-NL" kern="0">
              <a:latin typeface="Bliss 2 Regular" panose="02000506030000020004" pitchFamily="50" charset="0"/>
              <a:ea typeface="Gilroy-Heavy" pitchFamily="34"/>
              <a:cs typeface="Gilroy-Heavy" pitchFamily="34"/>
            </a:endParaRPr>
          </a:p>
        </p:txBody>
      </p:sp>
      <p:sp>
        <p:nvSpPr>
          <p:cNvPr id="16" name="Tekstvak 15">
            <a:extLst>
              <a:ext uri="{FF2B5EF4-FFF2-40B4-BE49-F238E27FC236}">
                <a16:creationId xmlns:a16="http://schemas.microsoft.com/office/drawing/2014/main" id="{BA319D5F-9603-07DB-C082-D02AC3FE591F}"/>
              </a:ext>
            </a:extLst>
          </p:cNvPr>
          <p:cNvSpPr txBox="1"/>
          <p:nvPr/>
        </p:nvSpPr>
        <p:spPr>
          <a:xfrm>
            <a:off x="529287" y="3756660"/>
            <a:ext cx="8170789" cy="1200329"/>
          </a:xfrm>
          <a:prstGeom prst="rect">
            <a:avLst/>
          </a:prstGeom>
          <a:noFill/>
        </p:spPr>
        <p:txBody>
          <a:bodyPr wrap="square">
            <a:spAutoFit/>
          </a:bodyPr>
          <a:lstStyle/>
          <a:p>
            <a:r>
              <a:rPr lang="nl-NL" kern="0" dirty="0">
                <a:latin typeface="Bliss 2 Regular" panose="02000506030000020004" pitchFamily="50" charset="0"/>
              </a:rPr>
              <a:t>Je klikt </a:t>
            </a:r>
            <a:r>
              <a:rPr lang="nl-NL" kern="0">
                <a:latin typeface="Bliss 2 Regular" panose="02000506030000020004" pitchFamily="50" charset="0"/>
              </a:rPr>
              <a:t>op ‘start’ </a:t>
            </a:r>
            <a:r>
              <a:rPr lang="nl-NL" kern="0" dirty="0">
                <a:latin typeface="Bliss 2 Regular" panose="02000506030000020004" pitchFamily="50" charset="0"/>
              </a:rPr>
              <a:t>en maakt de oefeningen. Na het activeren van je startniveau, kun je aan de slag met je verbeterpunten. Het programma stuurt je vanzelf naar die specifieke onderdelen, zodat je gericht aan de slag kunt. Zorg ervoor dat je het </a:t>
            </a:r>
            <a:r>
              <a:rPr lang="nl-NL" kern="0" dirty="0">
                <a:solidFill>
                  <a:srgbClr val="0C82C5"/>
                </a:solidFill>
                <a:latin typeface="Bliss 2 Regular" panose="02000506030000020004" pitchFamily="50" charset="0"/>
              </a:rPr>
              <a:t>doelniveau 3F of 4F hebt afgerond op 100%. </a:t>
            </a:r>
          </a:p>
        </p:txBody>
      </p:sp>
      <p:sp>
        <p:nvSpPr>
          <p:cNvPr id="29" name="Object 1">
            <a:extLst>
              <a:ext uri="{FF2B5EF4-FFF2-40B4-BE49-F238E27FC236}">
                <a16:creationId xmlns:a16="http://schemas.microsoft.com/office/drawing/2014/main" id="{904EBA11-2761-00FB-023B-2C8E7EDAF4C0}"/>
              </a:ext>
            </a:extLst>
          </p:cNvPr>
          <p:cNvSpPr/>
          <p:nvPr/>
        </p:nvSpPr>
        <p:spPr>
          <a:xfrm>
            <a:off x="9995338" y="0"/>
            <a:ext cx="2196662" cy="6867491"/>
          </a:xfrm>
          <a:prstGeom prst="rect">
            <a:avLst/>
          </a:prstGeom>
          <a:solidFill>
            <a:srgbClr val="E00B7E"/>
          </a:solidFill>
          <a:ln cap="flat">
            <a:noFill/>
            <a:prstDash val="solid"/>
          </a:ln>
        </p:spPr>
        <p:txBody>
          <a:bodyPr vert="horz" wrap="square" lIns="91440" tIns="45720" rIns="91440" bIns="45720" anchor="t" anchorCtr="0" compatLnSpc="1">
            <a:noAutofit/>
          </a:bodyPr>
          <a:lstStyle/>
          <a:p>
            <a:endParaRPr lang="nl-NL"/>
          </a:p>
        </p:txBody>
      </p:sp>
      <p:pic>
        <p:nvPicPr>
          <p:cNvPr id="30" name="Picture 6">
            <a:extLst>
              <a:ext uri="{FF2B5EF4-FFF2-40B4-BE49-F238E27FC236}">
                <a16:creationId xmlns:a16="http://schemas.microsoft.com/office/drawing/2014/main" id="{024B9C28-BDCC-5FEF-271B-BD0982273A28}"/>
              </a:ext>
            </a:extLst>
          </p:cNvPr>
          <p:cNvPicPr>
            <a:picLocks noChangeAspect="1"/>
          </p:cNvPicPr>
          <p:nvPr/>
        </p:nvPicPr>
        <p:blipFill>
          <a:blip r:embed="rId5"/>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275498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19B10364-7C29-4EC1-9169-4C01D1EE7485}"/>
              </a:ext>
            </a:extLst>
          </p:cNvPr>
          <p:cNvSpPr/>
          <p:nvPr/>
        </p:nvSpPr>
        <p:spPr>
          <a:xfrm>
            <a:off x="635197" y="1044355"/>
            <a:ext cx="10664290" cy="901708"/>
          </a:xfrm>
          <a:prstGeom prst="rect">
            <a:avLst/>
          </a:prstGeom>
          <a:noFill/>
          <a:ln cap="flat">
            <a:noFill/>
            <a:prstDash val="solid"/>
          </a:ln>
        </p:spPr>
        <p:txBody>
          <a:bodyPr vert="horz" wrap="square" lIns="0" tIns="0" rIns="0" bIns="0" anchor="ctr" anchorCtr="0" compatLnSpc="1">
            <a:noAutofit/>
          </a:bodyPr>
          <a:lstStyle/>
          <a:p>
            <a:pPr lvl="0">
              <a:defRPr sz="1800" b="0" i="0" u="none" strike="noStrike" kern="0" cap="none" spc="0" baseline="0">
                <a:solidFill>
                  <a:srgbClr val="000000"/>
                </a:solidFill>
                <a:uFillTx/>
              </a:defRPr>
            </a:pPr>
            <a:r>
              <a:rPr lang="nl-NL" sz="2200" b="1" kern="0" dirty="0">
                <a:solidFill>
                  <a:srgbClr val="000000"/>
                </a:solidFill>
                <a:latin typeface="Px Grotesk Bold" panose="02060803030000020004" pitchFamily="18" charset="0"/>
                <a:ea typeface="Gilroy-Heavy" pitchFamily="34"/>
                <a:cs typeface="Gilroy-Heavy" pitchFamily="34"/>
              </a:rPr>
              <a:t>De Schrijfvaardigheden </a:t>
            </a:r>
          </a:p>
        </p:txBody>
      </p:sp>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02</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3520311"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Hoe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werkt</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het?</a:t>
            </a:r>
            <a:endParaRPr lang="en-US" sz="900" b="0" i="0" u="none" strike="noStrike" kern="1200" cap="none" spc="0" baseline="0" dirty="0">
              <a:solidFill>
                <a:srgbClr val="0C82C5"/>
              </a:solidFill>
              <a:uFillTx/>
              <a:latin typeface="Bliss 2 Regular" panose="02000506030000020004" pitchFamily="50" charset="0"/>
            </a:endParaRPr>
          </a:p>
        </p:txBody>
      </p:sp>
      <p:pic>
        <p:nvPicPr>
          <p:cNvPr id="7" name="Object 9" descr="preencoded.png">
            <a:extLst>
              <a:ext uri="{FF2B5EF4-FFF2-40B4-BE49-F238E27FC236}">
                <a16:creationId xmlns:a16="http://schemas.microsoft.com/office/drawing/2014/main" id="{01AC70EB-2959-4AF3-8B9E-77A838C231AB}"/>
              </a:ext>
            </a:extLst>
          </p:cNvPr>
          <p:cNvPicPr>
            <a:picLocks noChangeAspect="1"/>
          </p:cNvPicPr>
          <p:nvPr/>
        </p:nvPicPr>
        <p:blipFill>
          <a:blip r:embed="rId3"/>
          <a:stretch>
            <a:fillRect/>
          </a:stretch>
        </p:blipFill>
        <p:spPr>
          <a:xfrm>
            <a:off x="10363142" y="6317900"/>
            <a:ext cx="1193593" cy="152229"/>
          </a:xfrm>
          <a:prstGeom prst="rect">
            <a:avLst/>
          </a:prstGeom>
          <a:noFill/>
          <a:ln cap="flat">
            <a:noFill/>
          </a:ln>
        </p:spPr>
      </p:pic>
      <p:pic>
        <p:nvPicPr>
          <p:cNvPr id="11" name="Afbeelding 10">
            <a:extLst>
              <a:ext uri="{FF2B5EF4-FFF2-40B4-BE49-F238E27FC236}">
                <a16:creationId xmlns:a16="http://schemas.microsoft.com/office/drawing/2014/main" id="{A04EC26F-74AF-44ED-ABC4-55BEEF412580}"/>
              </a:ext>
            </a:extLst>
          </p:cNvPr>
          <p:cNvPicPr>
            <a:picLocks noChangeAspect="1"/>
          </p:cNvPicPr>
          <p:nvPr/>
        </p:nvPicPr>
        <p:blipFill>
          <a:blip r:embed="rId4"/>
          <a:stretch>
            <a:fillRect/>
          </a:stretch>
        </p:blipFill>
        <p:spPr>
          <a:xfrm>
            <a:off x="552797" y="6048205"/>
            <a:ext cx="545189" cy="539389"/>
          </a:xfrm>
          <a:prstGeom prst="rect">
            <a:avLst/>
          </a:prstGeom>
        </p:spPr>
      </p:pic>
      <p:sp>
        <p:nvSpPr>
          <p:cNvPr id="29" name="Object 1">
            <a:extLst>
              <a:ext uri="{FF2B5EF4-FFF2-40B4-BE49-F238E27FC236}">
                <a16:creationId xmlns:a16="http://schemas.microsoft.com/office/drawing/2014/main" id="{904EBA11-2761-00FB-023B-2C8E7EDAF4C0}"/>
              </a:ext>
            </a:extLst>
          </p:cNvPr>
          <p:cNvSpPr/>
          <p:nvPr/>
        </p:nvSpPr>
        <p:spPr>
          <a:xfrm>
            <a:off x="9995338" y="0"/>
            <a:ext cx="2196662" cy="6867491"/>
          </a:xfrm>
          <a:prstGeom prst="rect">
            <a:avLst/>
          </a:prstGeom>
          <a:solidFill>
            <a:srgbClr val="E00B7E"/>
          </a:solidFill>
          <a:ln cap="flat">
            <a:noFill/>
            <a:prstDash val="solid"/>
          </a:ln>
        </p:spPr>
        <p:txBody>
          <a:bodyPr vert="horz" wrap="square" lIns="91440" tIns="45720" rIns="91440" bIns="45720" anchor="t" anchorCtr="0" compatLnSpc="1">
            <a:noAutofit/>
          </a:bodyPr>
          <a:lstStyle/>
          <a:p>
            <a:endParaRPr lang="nl-NL"/>
          </a:p>
        </p:txBody>
      </p:sp>
      <p:pic>
        <p:nvPicPr>
          <p:cNvPr id="30" name="Picture 6">
            <a:extLst>
              <a:ext uri="{FF2B5EF4-FFF2-40B4-BE49-F238E27FC236}">
                <a16:creationId xmlns:a16="http://schemas.microsoft.com/office/drawing/2014/main" id="{024B9C28-BDCC-5FEF-271B-BD0982273A28}"/>
              </a:ext>
            </a:extLst>
          </p:cNvPr>
          <p:cNvPicPr>
            <a:picLocks noChangeAspect="1"/>
          </p:cNvPicPr>
          <p:nvPr/>
        </p:nvPicPr>
        <p:blipFill>
          <a:blip r:embed="rId5"/>
          <a:stretch>
            <a:fillRect/>
          </a:stretch>
        </p:blipFill>
        <p:spPr>
          <a:xfrm>
            <a:off x="10959294" y="6323917"/>
            <a:ext cx="596225" cy="152229"/>
          </a:xfrm>
          <a:prstGeom prst="rect">
            <a:avLst/>
          </a:prstGeom>
          <a:noFill/>
          <a:ln cap="flat">
            <a:noFill/>
          </a:ln>
        </p:spPr>
      </p:pic>
      <p:sp>
        <p:nvSpPr>
          <p:cNvPr id="10" name="Tekstvak 9">
            <a:extLst>
              <a:ext uri="{FF2B5EF4-FFF2-40B4-BE49-F238E27FC236}">
                <a16:creationId xmlns:a16="http://schemas.microsoft.com/office/drawing/2014/main" id="{2448BD6C-BF26-11DF-1957-9BAF39B6C27D}"/>
              </a:ext>
            </a:extLst>
          </p:cNvPr>
          <p:cNvSpPr txBox="1"/>
          <p:nvPr/>
        </p:nvSpPr>
        <p:spPr>
          <a:xfrm>
            <a:off x="535804" y="1675988"/>
            <a:ext cx="9342527" cy="4524315"/>
          </a:xfrm>
          <a:prstGeom prst="rect">
            <a:avLst/>
          </a:prstGeom>
          <a:noFill/>
        </p:spPr>
        <p:txBody>
          <a:bodyPr wrap="square">
            <a:spAutoFit/>
          </a:bodyPr>
          <a:lstStyle/>
          <a:p>
            <a:r>
              <a:rPr lang="nl-NL" dirty="0">
                <a:latin typeface="Bliss 2 Regular" panose="02000506030000020004" pitchFamily="50" charset="0"/>
              </a:rPr>
              <a:t>Je opgedane kennis van de spelling- en grammaticaregels leer je toe te passen binnen de Schrijfvaardigheden. Deze module bestaat uit de volgende onderdelen:</a:t>
            </a:r>
          </a:p>
          <a:p>
            <a:endParaRPr lang="nl-NL" dirty="0">
              <a:latin typeface="Bliss 2 Regular" panose="02000506030000020004" pitchFamily="50" charset="0"/>
            </a:endParaRPr>
          </a:p>
          <a:p>
            <a:pPr marL="285750" indent="-285750">
              <a:buFont typeface="Wingdings" panose="05000000000000000000" pitchFamily="2" charset="2"/>
              <a:buChar char="ü"/>
            </a:pPr>
            <a:r>
              <a:rPr lang="nl-NL" dirty="0">
                <a:latin typeface="Bliss 2 Regular" panose="02000506030000020004" pitchFamily="50" charset="0"/>
              </a:rPr>
              <a:t>Schrijven</a:t>
            </a:r>
          </a:p>
          <a:p>
            <a:pPr marL="285750" indent="-285750">
              <a:buFont typeface="Wingdings" panose="05000000000000000000" pitchFamily="2" charset="2"/>
              <a:buChar char="ü"/>
            </a:pPr>
            <a:r>
              <a:rPr lang="nl-NL" dirty="0">
                <a:latin typeface="Bliss 2 Regular" panose="02000506030000020004" pitchFamily="50" charset="0"/>
              </a:rPr>
              <a:t>Samenvatting schrijven</a:t>
            </a:r>
          </a:p>
          <a:p>
            <a:pPr marL="285750" indent="-285750">
              <a:buFont typeface="Wingdings" panose="05000000000000000000" pitchFamily="2" charset="2"/>
              <a:buChar char="ü"/>
            </a:pPr>
            <a:r>
              <a:rPr lang="nl-NL" dirty="0">
                <a:latin typeface="Bliss 2 Regular" panose="02000506030000020004" pitchFamily="50" charset="0"/>
              </a:rPr>
              <a:t>Argumenteren</a:t>
            </a:r>
          </a:p>
          <a:p>
            <a:pPr marL="285750" indent="-285750">
              <a:buFont typeface="Wingdings" panose="05000000000000000000" pitchFamily="2" charset="2"/>
              <a:buChar char="ü"/>
            </a:pPr>
            <a:r>
              <a:rPr lang="nl-NL" dirty="0">
                <a:latin typeface="Bliss 2 Regular" panose="02000506030000020004" pitchFamily="50" charset="0"/>
              </a:rPr>
              <a:t>Betoog schrijven</a:t>
            </a:r>
          </a:p>
          <a:p>
            <a:pPr marL="285750" indent="-285750">
              <a:buFont typeface="Wingdings" panose="05000000000000000000" pitchFamily="2" charset="2"/>
              <a:buChar char="ü"/>
            </a:pPr>
            <a:r>
              <a:rPr lang="nl-NL" dirty="0">
                <a:latin typeface="Bliss 2 Regular" panose="02000506030000020004" pitchFamily="50" charset="0"/>
              </a:rPr>
              <a:t>Zakelijke brief of e-mail schrijven</a:t>
            </a:r>
          </a:p>
          <a:p>
            <a:pPr marL="285750" indent="-285750">
              <a:buFont typeface="Wingdings" panose="05000000000000000000" pitchFamily="2" charset="2"/>
              <a:buChar char="ü"/>
            </a:pPr>
            <a:r>
              <a:rPr lang="nl-NL" dirty="0">
                <a:latin typeface="Bliss 2 Regular" panose="02000506030000020004" pitchFamily="50" charset="0"/>
              </a:rPr>
              <a:t>Sollicitatiebrief met cv schrijven</a:t>
            </a:r>
          </a:p>
          <a:p>
            <a:pPr marL="285750" indent="-285750">
              <a:buFont typeface="Wingdings" panose="05000000000000000000" pitchFamily="2" charset="2"/>
              <a:buChar char="ü"/>
            </a:pPr>
            <a:r>
              <a:rPr lang="nl-NL" dirty="0">
                <a:latin typeface="Bliss 2 Regular" panose="02000506030000020004" pitchFamily="50" charset="0"/>
              </a:rPr>
              <a:t>Plan van aanpak schrijven</a:t>
            </a:r>
          </a:p>
          <a:p>
            <a:pPr marL="285750" indent="-285750">
              <a:buFont typeface="Wingdings" panose="05000000000000000000" pitchFamily="2" charset="2"/>
              <a:buChar char="ü"/>
            </a:pPr>
            <a:r>
              <a:rPr lang="nl-NL" dirty="0">
                <a:latin typeface="Bliss 2 Regular" panose="02000506030000020004" pitchFamily="50" charset="0"/>
              </a:rPr>
              <a:t>Reflectieverslag schrijven</a:t>
            </a:r>
          </a:p>
          <a:p>
            <a:pPr marL="285750" indent="-285750">
              <a:buFont typeface="Wingdings" panose="05000000000000000000" pitchFamily="2" charset="2"/>
              <a:buChar char="ü"/>
            </a:pPr>
            <a:r>
              <a:rPr lang="nl-NL" dirty="0">
                <a:latin typeface="Bliss 2 Regular" panose="02000506030000020004" pitchFamily="50" charset="0"/>
              </a:rPr>
              <a:t>Rapporteren </a:t>
            </a:r>
          </a:p>
          <a:p>
            <a:pPr marL="285750" indent="-285750">
              <a:buFont typeface="Wingdings" panose="05000000000000000000" pitchFamily="2" charset="2"/>
              <a:buChar char="ü"/>
            </a:pPr>
            <a:r>
              <a:rPr lang="nl-NL" dirty="0">
                <a:latin typeface="Bliss 2 Regular" panose="02000506030000020004" pitchFamily="50" charset="0"/>
              </a:rPr>
              <a:t>Lijst van stijlmiddelen</a:t>
            </a:r>
          </a:p>
          <a:p>
            <a:endParaRPr lang="nl-NL" dirty="0">
              <a:latin typeface="Bliss 2 Regular" panose="02000506030000020004" pitchFamily="50" charset="0"/>
            </a:endParaRPr>
          </a:p>
          <a:p>
            <a:r>
              <a:rPr lang="nl-NL" dirty="0">
                <a:latin typeface="Bliss 2 Regular" panose="02000506030000020004" pitchFamily="50" charset="0"/>
              </a:rPr>
              <a:t>Wanneer je in het bezit van een licentie bent, heb je </a:t>
            </a:r>
            <a:r>
              <a:rPr lang="nl-NL" dirty="0">
                <a:solidFill>
                  <a:srgbClr val="0C82C5"/>
                </a:solidFill>
                <a:latin typeface="Bliss 2 Regular" panose="02000506030000020004" pitchFamily="50" charset="0"/>
              </a:rPr>
              <a:t>gratis toegang </a:t>
            </a:r>
            <a:r>
              <a:rPr lang="nl-NL" dirty="0">
                <a:latin typeface="Bliss 2 Regular" panose="02000506030000020004" pitchFamily="50" charset="0"/>
              </a:rPr>
              <a:t>tot al deze modules. De module ‘Schrijven’ is handig om mee te starten; je leert hier de basis van het schrijfproces. </a:t>
            </a:r>
          </a:p>
        </p:txBody>
      </p:sp>
      <p:sp>
        <p:nvSpPr>
          <p:cNvPr id="12" name="Tekstvak 11">
            <a:extLst>
              <a:ext uri="{FF2B5EF4-FFF2-40B4-BE49-F238E27FC236}">
                <a16:creationId xmlns:a16="http://schemas.microsoft.com/office/drawing/2014/main" id="{F1CDA141-ED10-460A-DC83-3006B525E829}"/>
              </a:ext>
            </a:extLst>
          </p:cNvPr>
          <p:cNvSpPr txBox="1"/>
          <p:nvPr/>
        </p:nvSpPr>
        <p:spPr>
          <a:xfrm rot="10800000" flipV="1">
            <a:off x="10229859" y="2620402"/>
            <a:ext cx="1588283" cy="938719"/>
          </a:xfrm>
          <a:prstGeom prst="rect">
            <a:avLst/>
          </a:prstGeom>
          <a:noFill/>
        </p:spPr>
        <p:txBody>
          <a:bodyPr wrap="square">
            <a:spAutoFit/>
          </a:bodyPr>
          <a:lstStyle/>
          <a:p>
            <a:pPr algn="ctr"/>
            <a:r>
              <a:rPr lang="nl-NL" sz="1100" dirty="0">
                <a:solidFill>
                  <a:schemeClr val="bg1"/>
                </a:solidFill>
                <a:latin typeface="Bliss 2 Regular" panose="02000506030000020004" pitchFamily="50" charset="0"/>
              </a:rPr>
              <a:t>Tip: Je vindt ook handige modules voor je stageperiode, zoals een sollicitatiebrief en cv schrijven. </a:t>
            </a:r>
          </a:p>
        </p:txBody>
      </p:sp>
      <p:pic>
        <p:nvPicPr>
          <p:cNvPr id="14" name="Graphic 13" descr="Lichten aan met effen opvulling">
            <a:extLst>
              <a:ext uri="{FF2B5EF4-FFF2-40B4-BE49-F238E27FC236}">
                <a16:creationId xmlns:a16="http://schemas.microsoft.com/office/drawing/2014/main" id="{5D7863EB-3C29-4175-52F3-DBCD04A5B5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02094" y="1592117"/>
            <a:ext cx="914400" cy="914400"/>
          </a:xfrm>
          <a:prstGeom prst="rect">
            <a:avLst/>
          </a:prstGeom>
        </p:spPr>
      </p:pic>
    </p:spTree>
    <p:extLst>
      <p:ext uri="{BB962C8B-B14F-4D97-AF65-F5344CB8AC3E}">
        <p14:creationId xmlns:p14="http://schemas.microsoft.com/office/powerpoint/2010/main" val="321511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F412D9FD-F084-4F5E-A8D4-EBB1525E67E1}"/>
              </a:ext>
            </a:extLst>
          </p:cNvPr>
          <p:cNvSpPr/>
          <p:nvPr/>
        </p:nvSpPr>
        <p:spPr>
          <a:xfrm>
            <a:off x="64" y="0"/>
            <a:ext cx="12191932" cy="6857103"/>
          </a:xfrm>
          <a:prstGeom prst="rect">
            <a:avLst/>
          </a:prstGeom>
          <a:solidFill>
            <a:srgbClr val="0C82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dirty="0">
              <a:solidFill>
                <a:srgbClr val="000000"/>
              </a:solidFill>
              <a:uFillTx/>
              <a:latin typeface="Calibri"/>
            </a:endParaRPr>
          </a:p>
        </p:txBody>
      </p:sp>
      <p:sp>
        <p:nvSpPr>
          <p:cNvPr id="4" name="Object 3">
            <a:extLst>
              <a:ext uri="{FF2B5EF4-FFF2-40B4-BE49-F238E27FC236}">
                <a16:creationId xmlns:a16="http://schemas.microsoft.com/office/drawing/2014/main" id="{87FDF9B4-B914-41FA-A992-27EC77872328}"/>
              </a:ext>
            </a:extLst>
          </p:cNvPr>
          <p:cNvSpPr/>
          <p:nvPr/>
        </p:nvSpPr>
        <p:spPr>
          <a:xfrm>
            <a:off x="3486287" y="448"/>
            <a:ext cx="5219367" cy="685710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27095"/>
              </a:lnSpc>
              <a:spcBef>
                <a:spcPts val="0"/>
              </a:spcBef>
              <a:spcAft>
                <a:spcPts val="0"/>
              </a:spcAft>
              <a:buNone/>
              <a:tabLst/>
              <a:defRPr sz="1800" b="0" i="0" u="none" strike="noStrike" kern="0" cap="none" spc="0" baseline="0">
                <a:solidFill>
                  <a:srgbClr val="000000"/>
                </a:solidFill>
                <a:uFillTx/>
              </a:defRPr>
            </a:pPr>
            <a:endParaRPr lang="en-US" sz="22396" b="0" i="0" u="none" strike="noStrike" kern="0" cap="none" spc="0" baseline="0">
              <a:solidFill>
                <a:srgbClr val="FFFFFF"/>
              </a:solidFill>
              <a:uFillTx/>
              <a:latin typeface="Gilroy-Bold" pitchFamily="34"/>
              <a:ea typeface="Gilroy-Bold" pitchFamily="34"/>
              <a:cs typeface="Gilroy-Bold" pitchFamily="34"/>
            </a:endParaRPr>
          </a:p>
        </p:txBody>
      </p:sp>
      <p:sp>
        <p:nvSpPr>
          <p:cNvPr id="5" name="Object 4">
            <a:extLst>
              <a:ext uri="{FF2B5EF4-FFF2-40B4-BE49-F238E27FC236}">
                <a16:creationId xmlns:a16="http://schemas.microsoft.com/office/drawing/2014/main" id="{95E4C5A6-0ECE-4865-AFDE-C782242572A4}"/>
              </a:ext>
            </a:extLst>
          </p:cNvPr>
          <p:cNvSpPr/>
          <p:nvPr/>
        </p:nvSpPr>
        <p:spPr>
          <a:xfrm>
            <a:off x="1293181" y="3016203"/>
            <a:ext cx="9605638" cy="825593"/>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03</a:t>
            </a: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Hoe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schaf</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ik</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een</a:t>
            </a:r>
            <a:r>
              <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rPr>
              <a:t> </a:t>
            </a:r>
            <a:r>
              <a:rPr lang="en-US" sz="5199" b="0" i="0" u="none" strike="noStrike" kern="0" cap="none" spc="0" baseline="0" dirty="0" err="1">
                <a:solidFill>
                  <a:srgbClr val="FFFFFF"/>
                </a:solidFill>
                <a:uFillTx/>
                <a:latin typeface="Bliss 2 Regular" panose="02000506030000020004" pitchFamily="50" charset="0"/>
                <a:ea typeface="Gilroy-Black" pitchFamily="34"/>
                <a:cs typeface="Gilroy-Black" pitchFamily="34"/>
              </a:rPr>
              <a:t>licenti</a:t>
            </a:r>
            <a:r>
              <a:rPr lang="en-US" sz="5199" kern="0" dirty="0" err="1">
                <a:solidFill>
                  <a:srgbClr val="FFFFFF"/>
                </a:solidFill>
                <a:latin typeface="Bliss 2 Regular" panose="02000506030000020004" pitchFamily="50" charset="0"/>
                <a:ea typeface="Gilroy-Black" pitchFamily="34"/>
                <a:cs typeface="Gilroy-Black" pitchFamily="34"/>
              </a:rPr>
              <a:t>e</a:t>
            </a:r>
            <a:r>
              <a:rPr lang="en-US" sz="5199" kern="0" dirty="0">
                <a:solidFill>
                  <a:srgbClr val="FFFFFF"/>
                </a:solidFill>
                <a:latin typeface="Bliss 2 Regular" panose="02000506030000020004" pitchFamily="50" charset="0"/>
                <a:ea typeface="Gilroy-Black" pitchFamily="34"/>
                <a:cs typeface="Gilroy-Black" pitchFamily="34"/>
              </a:rPr>
              <a:t> </a:t>
            </a:r>
            <a:r>
              <a:rPr lang="en-US" sz="5199" kern="0" dirty="0" err="1">
                <a:solidFill>
                  <a:srgbClr val="FFFFFF"/>
                </a:solidFill>
                <a:latin typeface="Bliss 2 Regular" panose="02000506030000020004" pitchFamily="50" charset="0"/>
                <a:ea typeface="Gilroy-Black" pitchFamily="34"/>
                <a:cs typeface="Gilroy-Black" pitchFamily="34"/>
              </a:rPr>
              <a:t>aan</a:t>
            </a:r>
            <a:r>
              <a:rPr lang="en-US" sz="5199" kern="0" dirty="0">
                <a:solidFill>
                  <a:srgbClr val="FFFFFF"/>
                </a:solidFill>
                <a:latin typeface="Bliss 2 Regular" panose="02000506030000020004" pitchFamily="50" charset="0"/>
                <a:ea typeface="Gilroy-Black" pitchFamily="34"/>
                <a:cs typeface="Gilroy-Black" pitchFamily="34"/>
              </a:rPr>
              <a:t>?</a:t>
            </a:r>
            <a:endParaRPr lang="en-US" sz="5199" b="0" i="0" u="none" strike="noStrike" kern="0" cap="none" spc="0" baseline="0" dirty="0">
              <a:solidFill>
                <a:srgbClr val="FFFFFF"/>
              </a:solidFill>
              <a:uFillTx/>
              <a:latin typeface="Bliss 2 Regular" panose="02000506030000020004" pitchFamily="50" charset="0"/>
              <a:ea typeface="Gilroy-Black" pitchFamily="34"/>
              <a:cs typeface="Gilroy-Black" pitchFamily="34"/>
            </a:endParaRPr>
          </a:p>
          <a:p>
            <a:pPr marL="0" marR="0" lvl="0" indent="0" algn="ctr"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dirty="0">
              <a:solidFill>
                <a:srgbClr val="000000"/>
              </a:solidFill>
              <a:uFillTx/>
              <a:latin typeface="Calibri"/>
            </a:endParaRPr>
          </a:p>
        </p:txBody>
      </p:sp>
      <p:pic>
        <p:nvPicPr>
          <p:cNvPr id="6" name="Picture 6">
            <a:extLst>
              <a:ext uri="{FF2B5EF4-FFF2-40B4-BE49-F238E27FC236}">
                <a16:creationId xmlns:a16="http://schemas.microsoft.com/office/drawing/2014/main" id="{34D72717-E887-4778-8F29-AF0BBD91246F}"/>
              </a:ext>
            </a:extLst>
          </p:cNvPr>
          <p:cNvPicPr>
            <a:picLocks noChangeAspect="1"/>
          </p:cNvPicPr>
          <p:nvPr/>
        </p:nvPicPr>
        <p:blipFill>
          <a:blip r:embed="rId3"/>
          <a:stretch>
            <a:fillRect/>
          </a:stretch>
        </p:blipFill>
        <p:spPr>
          <a:xfrm>
            <a:off x="10959294" y="6323917"/>
            <a:ext cx="596225" cy="152229"/>
          </a:xfrm>
          <a:prstGeom prst="rect">
            <a:avLst/>
          </a:prstGeom>
          <a:noFill/>
          <a:ln cap="flat">
            <a:noFill/>
          </a:ln>
        </p:spPr>
      </p:pic>
    </p:spTree>
    <p:extLst>
      <p:ext uri="{BB962C8B-B14F-4D97-AF65-F5344CB8AC3E}">
        <p14:creationId xmlns:p14="http://schemas.microsoft.com/office/powerpoint/2010/main" val="3054343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62A589D-9F1B-4097-8794-471D78CED0FE}"/>
              </a:ext>
            </a:extLst>
          </p:cNvPr>
          <p:cNvSpPr/>
          <p:nvPr/>
        </p:nvSpPr>
        <p:spPr>
          <a:xfrm>
            <a:off x="635197" y="762271"/>
            <a:ext cx="380390"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Bliss 2 Regular" panose="02000506030000020004" pitchFamily="50" charset="0"/>
                <a:ea typeface="Gilroy-Bold" pitchFamily="34"/>
                <a:cs typeface="Gilroy-Bold" pitchFamily="34"/>
              </a:rPr>
              <a:t>03</a:t>
            </a:r>
            <a:endParaRPr lang="en-US" sz="900" b="0" i="0" u="none" strike="noStrike" kern="1200" cap="none" spc="0" baseline="0" dirty="0">
              <a:solidFill>
                <a:srgbClr val="000000"/>
              </a:solidFill>
              <a:uFillTx/>
              <a:latin typeface="Bliss 2 Regular" panose="02000506030000020004" pitchFamily="50" charset="0"/>
            </a:endParaRPr>
          </a:p>
        </p:txBody>
      </p:sp>
      <p:sp>
        <p:nvSpPr>
          <p:cNvPr id="5" name="Object 7">
            <a:extLst>
              <a:ext uri="{FF2B5EF4-FFF2-40B4-BE49-F238E27FC236}">
                <a16:creationId xmlns:a16="http://schemas.microsoft.com/office/drawing/2014/main" id="{BEFD3352-1B82-479F-8186-864E4436555E}"/>
              </a:ext>
            </a:extLst>
          </p:cNvPr>
          <p:cNvSpPr/>
          <p:nvPr/>
        </p:nvSpPr>
        <p:spPr>
          <a:xfrm>
            <a:off x="1015587" y="762271"/>
            <a:ext cx="4694748" cy="311307"/>
          </a:xfrm>
          <a:prstGeom prst="rect">
            <a:avLst/>
          </a:prstGeom>
          <a:noFill/>
          <a:ln cap="flat">
            <a:noFill/>
            <a:prstDash val="solid"/>
          </a:ln>
        </p:spPr>
        <p:txBody>
          <a:bodyPr vert="horz" wrap="square" lIns="0" tIns="0" rIns="0" bIns="0" anchor="ctr" anchorCtr="0" compatLnSpc="1">
            <a:noAutofit/>
          </a:bodyPr>
          <a:lstStyle/>
          <a:p>
            <a:pPr marL="0" marR="0" lvl="0" indent="0" algn="l" defTabSz="914400" rtl="0" fontAlgn="auto" hangingPunct="1">
              <a:lnSpc>
                <a:spcPts val="245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Optie</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1: de student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schaft</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een</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licentie</a:t>
            </a:r>
            <a:r>
              <a:rPr lang="en-US" sz="2000" b="0" i="0" u="none" strike="noStrike" kern="0" cap="none" spc="0" baseline="0" dirty="0">
                <a:solidFill>
                  <a:srgbClr val="0C82C5"/>
                </a:solidFill>
                <a:uFillTx/>
                <a:latin typeface="Bliss 2 Regular" panose="02000506030000020004" pitchFamily="50" charset="0"/>
                <a:ea typeface="Gilroy-Bold" pitchFamily="34"/>
                <a:cs typeface="Gilroy-Bold" pitchFamily="34"/>
              </a:rPr>
              <a:t> </a:t>
            </a:r>
            <a:r>
              <a:rPr lang="en-US" sz="2000" b="0" i="0" u="none" strike="noStrike" kern="0" cap="none" spc="0" baseline="0" dirty="0" err="1">
                <a:solidFill>
                  <a:srgbClr val="0C82C5"/>
                </a:solidFill>
                <a:uFillTx/>
                <a:latin typeface="Bliss 2 Regular" panose="02000506030000020004" pitchFamily="50" charset="0"/>
                <a:ea typeface="Gilroy-Bold" pitchFamily="34"/>
                <a:cs typeface="Gilroy-Bold" pitchFamily="34"/>
              </a:rPr>
              <a:t>aan</a:t>
            </a:r>
            <a:endParaRPr lang="en-US" sz="900" b="0" i="0" u="none" strike="noStrike" kern="1200" cap="none" spc="0" baseline="0" dirty="0">
              <a:solidFill>
                <a:srgbClr val="0C82C5"/>
              </a:solidFill>
              <a:uFillTx/>
              <a:latin typeface="Bliss 2 Regular" panose="02000506030000020004" pitchFamily="50" charset="0"/>
            </a:endParaRPr>
          </a:p>
        </p:txBody>
      </p:sp>
      <p:sp>
        <p:nvSpPr>
          <p:cNvPr id="41" name="Tekstvak 26">
            <a:extLst>
              <a:ext uri="{FF2B5EF4-FFF2-40B4-BE49-F238E27FC236}">
                <a16:creationId xmlns:a16="http://schemas.microsoft.com/office/drawing/2014/main" id="{0E4ABEC7-1BF8-4116-9309-BCE772B5F561}"/>
              </a:ext>
            </a:extLst>
          </p:cNvPr>
          <p:cNvSpPr txBox="1"/>
          <p:nvPr/>
        </p:nvSpPr>
        <p:spPr>
          <a:xfrm>
            <a:off x="9272211" y="2564257"/>
            <a:ext cx="1438182" cy="923330"/>
          </a:xfrm>
          <a:prstGeom prst="rect">
            <a:avLst/>
          </a:prstGeom>
          <a:noFill/>
        </p:spPr>
        <p:txBody>
          <a:bodyPr wrap="square" rtlCol="0">
            <a:spAutoFit/>
          </a:bodyPr>
          <a:lstStyle/>
          <a:p>
            <a:pPr algn="ctr"/>
            <a:r>
              <a:rPr lang="nl-NL" b="1" dirty="0">
                <a:solidFill>
                  <a:schemeClr val="bg1"/>
                </a:solidFill>
                <a:latin typeface="Bliss 2 Regular" panose="02000506030000020004" pitchFamily="50" charset="0"/>
              </a:rPr>
              <a:t>5.</a:t>
            </a:r>
          </a:p>
          <a:p>
            <a:pPr algn="ctr"/>
            <a:r>
              <a:rPr lang="nl-NL" b="1" dirty="0">
                <a:solidFill>
                  <a:schemeClr val="bg1"/>
                </a:solidFill>
                <a:latin typeface="Bliss 2 Regular" panose="02000506030000020004" pitchFamily="50" charset="0"/>
              </a:rPr>
              <a:t>Toetsen inplannen</a:t>
            </a:r>
          </a:p>
        </p:txBody>
      </p:sp>
      <p:pic>
        <p:nvPicPr>
          <p:cNvPr id="43" name="Graphic 42" descr="Presentatie met taartdiagram met effen opvulling">
            <a:extLst>
              <a:ext uri="{FF2B5EF4-FFF2-40B4-BE49-F238E27FC236}">
                <a16:creationId xmlns:a16="http://schemas.microsoft.com/office/drawing/2014/main" id="{06A345AE-03AA-4F06-9A93-A46E2B7C5E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6949" y="3846421"/>
            <a:ext cx="914400" cy="914400"/>
          </a:xfrm>
          <a:prstGeom prst="rect">
            <a:avLst/>
          </a:prstGeom>
        </p:spPr>
      </p:pic>
      <p:pic>
        <p:nvPicPr>
          <p:cNvPr id="44" name="Graphic 43" descr="Internet met effen opvulling">
            <a:extLst>
              <a:ext uri="{FF2B5EF4-FFF2-40B4-BE49-F238E27FC236}">
                <a16:creationId xmlns:a16="http://schemas.microsoft.com/office/drawing/2014/main" id="{ACB9313C-9F07-4EB6-BEBF-D340B74F5A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820176"/>
            <a:ext cx="914400" cy="914400"/>
          </a:xfrm>
          <a:prstGeom prst="rect">
            <a:avLst/>
          </a:prstGeom>
        </p:spPr>
      </p:pic>
      <p:pic>
        <p:nvPicPr>
          <p:cNvPr id="46" name="Graphic 45" descr="Storytelling met effen opvulling">
            <a:extLst>
              <a:ext uri="{FF2B5EF4-FFF2-40B4-BE49-F238E27FC236}">
                <a16:creationId xmlns:a16="http://schemas.microsoft.com/office/drawing/2014/main" id="{71307AB2-0F2C-41CF-B300-43C608201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8072" y="4019308"/>
            <a:ext cx="804855" cy="804855"/>
          </a:xfrm>
          <a:prstGeom prst="rect">
            <a:avLst/>
          </a:prstGeom>
        </p:spPr>
      </p:pic>
      <p:sp>
        <p:nvSpPr>
          <p:cNvPr id="47" name="Tekstvak 35">
            <a:extLst>
              <a:ext uri="{FF2B5EF4-FFF2-40B4-BE49-F238E27FC236}">
                <a16:creationId xmlns:a16="http://schemas.microsoft.com/office/drawing/2014/main" id="{C2B22EB7-1132-4E5D-8DE0-DEA710C9709C}"/>
              </a:ext>
            </a:extLst>
          </p:cNvPr>
          <p:cNvSpPr txBox="1"/>
          <p:nvPr/>
        </p:nvSpPr>
        <p:spPr>
          <a:xfrm>
            <a:off x="9272211" y="4069438"/>
            <a:ext cx="1438182" cy="461665"/>
          </a:xfrm>
          <a:prstGeom prst="rect">
            <a:avLst/>
          </a:prstGeom>
          <a:noFill/>
        </p:spPr>
        <p:txBody>
          <a:bodyPr wrap="square" lIns="91440" tIns="45720" rIns="91440" bIns="45720" rtlCol="0" anchor="t">
            <a:spAutoFit/>
          </a:bodyPr>
          <a:lstStyle/>
          <a:p>
            <a:pPr algn="ctr"/>
            <a:r>
              <a:rPr lang="nl-NL" sz="2400" b="1" dirty="0">
                <a:solidFill>
                  <a:schemeClr val="bg1"/>
                </a:solidFill>
                <a:latin typeface="Bliss 2 Regular" panose="02000506030000020004" pitchFamily="50" charset="0"/>
              </a:rPr>
              <a:t>#12:45</a:t>
            </a:r>
          </a:p>
        </p:txBody>
      </p:sp>
      <p:pic>
        <p:nvPicPr>
          <p:cNvPr id="25" name="Afbeelding 24">
            <a:extLst>
              <a:ext uri="{FF2B5EF4-FFF2-40B4-BE49-F238E27FC236}">
                <a16:creationId xmlns:a16="http://schemas.microsoft.com/office/drawing/2014/main" id="{517F37CE-CBCF-4EDD-9D99-495DF98E0206}"/>
              </a:ext>
            </a:extLst>
          </p:cNvPr>
          <p:cNvPicPr>
            <a:picLocks noChangeAspect="1"/>
          </p:cNvPicPr>
          <p:nvPr/>
        </p:nvPicPr>
        <p:blipFill>
          <a:blip r:embed="rId9"/>
          <a:stretch>
            <a:fillRect/>
          </a:stretch>
        </p:blipFill>
        <p:spPr>
          <a:xfrm>
            <a:off x="552797" y="6048205"/>
            <a:ext cx="545189" cy="539389"/>
          </a:xfrm>
          <a:prstGeom prst="rect">
            <a:avLst/>
          </a:prstGeom>
        </p:spPr>
      </p:pic>
      <p:grpSp>
        <p:nvGrpSpPr>
          <p:cNvPr id="3" name="Groep 2">
            <a:extLst>
              <a:ext uri="{FF2B5EF4-FFF2-40B4-BE49-F238E27FC236}">
                <a16:creationId xmlns:a16="http://schemas.microsoft.com/office/drawing/2014/main" id="{88634C61-0E3E-CAA2-27C6-ACCE2B116A5F}"/>
              </a:ext>
            </a:extLst>
          </p:cNvPr>
          <p:cNvGrpSpPr/>
          <p:nvPr/>
        </p:nvGrpSpPr>
        <p:grpSpPr>
          <a:xfrm>
            <a:off x="7128603" y="777990"/>
            <a:ext cx="3728355" cy="5648982"/>
            <a:chOff x="1910445" y="2569565"/>
            <a:chExt cx="4434110" cy="6718300"/>
          </a:xfrm>
        </p:grpSpPr>
        <p:pic>
          <p:nvPicPr>
            <p:cNvPr id="6" name="Afbeelding 6">
              <a:extLst>
                <a:ext uri="{FF2B5EF4-FFF2-40B4-BE49-F238E27FC236}">
                  <a16:creationId xmlns:a16="http://schemas.microsoft.com/office/drawing/2014/main" id="{69E74248-5531-A18D-6CEC-2E5252DA4196}"/>
                </a:ext>
              </a:extLst>
            </p:cNvPr>
            <p:cNvPicPr>
              <a:picLocks noChangeAspect="1"/>
            </p:cNvPicPr>
            <p:nvPr/>
          </p:nvPicPr>
          <p:blipFill>
            <a:blip r:embed="rId10"/>
            <a:stretch>
              <a:fillRect/>
            </a:stretch>
          </p:blipFill>
          <p:spPr>
            <a:xfrm>
              <a:off x="1910445" y="2569565"/>
              <a:ext cx="4434110" cy="6718300"/>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B67AFEB6-DB52-BBFF-BDE9-19B971178B4D}"/>
                </a:ext>
              </a:extLst>
            </p:cNvPr>
            <p:cNvPicPr>
              <a:picLocks noChangeAspect="1"/>
            </p:cNvPicPr>
            <p:nvPr/>
          </p:nvPicPr>
          <p:blipFill rotWithShape="1">
            <a:blip r:embed="rId11"/>
            <a:srcRect t="4983" r="-722" b="6645"/>
            <a:stretch/>
          </p:blipFill>
          <p:spPr>
            <a:xfrm>
              <a:off x="2741649" y="3075985"/>
              <a:ext cx="2826451" cy="5381290"/>
            </a:xfrm>
            <a:prstGeom prst="rect">
              <a:avLst/>
            </a:prstGeom>
          </p:spPr>
        </p:pic>
      </p:grpSp>
      <p:sp>
        <p:nvSpPr>
          <p:cNvPr id="12" name="object 7">
            <a:extLst>
              <a:ext uri="{FF2B5EF4-FFF2-40B4-BE49-F238E27FC236}">
                <a16:creationId xmlns:a16="http://schemas.microsoft.com/office/drawing/2014/main" id="{85CD8F32-47D2-F26F-CC2C-DC412F248790}"/>
              </a:ext>
            </a:extLst>
          </p:cNvPr>
          <p:cNvSpPr txBox="1"/>
          <p:nvPr/>
        </p:nvSpPr>
        <p:spPr>
          <a:xfrm>
            <a:off x="635197" y="1684170"/>
            <a:ext cx="5687060" cy="3136756"/>
          </a:xfrm>
          <a:prstGeom prst="rect">
            <a:avLst/>
          </a:prstGeom>
        </p:spPr>
        <p:txBody>
          <a:bodyPr vert="horz" wrap="square" lIns="0" tIns="12700" rIns="0" bIns="0" rtlCol="0" anchor="t">
            <a:spAutoFit/>
          </a:bodyPr>
          <a:lstStyle/>
          <a:p>
            <a:pPr marL="469900" indent="-457200">
              <a:lnSpc>
                <a:spcPct val="100000"/>
              </a:lnSpc>
              <a:spcBef>
                <a:spcPts val="100"/>
              </a:spcBef>
              <a:buAutoNum type="arabicPeriod"/>
            </a:pPr>
            <a:r>
              <a:rPr lang="nl-NL" dirty="0">
                <a:latin typeface="Bliss 2 Regular" panose="02000506030000020004" pitchFamily="50" charset="0"/>
              </a:rPr>
              <a:t>Ga naar </a:t>
            </a:r>
            <a:r>
              <a:rPr lang="nl-NL" dirty="0">
                <a:solidFill>
                  <a:srgbClr val="0C82C5"/>
                </a:solidFill>
                <a:latin typeface="Bliss 2 Regular" panose="02000506030000020004" pitchFamily="50" charset="0"/>
                <a:hlinkClick r:id="rId12"/>
              </a:rPr>
              <a:t>www.hogeschooltaal.nl </a:t>
            </a:r>
            <a:endParaRPr lang="nl-NL" dirty="0">
              <a:solidFill>
                <a:srgbClr val="0C82C5"/>
              </a:solidFill>
              <a:latin typeface="Bliss 2 Regular" panose="02000506030000020004" pitchFamily="50" charset="0"/>
            </a:endParaRPr>
          </a:p>
          <a:p>
            <a:pPr marL="469900" indent="-457200">
              <a:spcBef>
                <a:spcPts val="100"/>
              </a:spcBef>
              <a:buAutoNum type="arabicPeriod"/>
            </a:pPr>
            <a:r>
              <a:rPr lang="nl-NL" dirty="0">
                <a:latin typeface="Bliss 2 Regular" panose="02000506030000020004" pitchFamily="50" charset="0"/>
              </a:rPr>
              <a:t>Druk op de knop </a:t>
            </a:r>
            <a:r>
              <a:rPr lang="nl-NL" dirty="0">
                <a:solidFill>
                  <a:srgbClr val="0C82C5"/>
                </a:solidFill>
                <a:latin typeface="Bliss 2 Regular" panose="02000506030000020004" pitchFamily="50" charset="0"/>
              </a:rPr>
              <a:t>‘Kies direct je taalpakket’ </a:t>
            </a:r>
            <a:r>
              <a:rPr lang="nl-NL" dirty="0">
                <a:latin typeface="Bliss 2 Regular" panose="02000506030000020004" pitchFamily="50" charset="0"/>
              </a:rPr>
              <a:t>en vul je accountgegevens in. Je kiest je hogeschool en opleiding als je voor de eerste keer inlogt.</a:t>
            </a:r>
          </a:p>
          <a:p>
            <a:pPr marL="469900" indent="-457200">
              <a:spcBef>
                <a:spcPts val="100"/>
              </a:spcBef>
              <a:buAutoNum type="arabicPeriod"/>
            </a:pPr>
            <a:r>
              <a:rPr lang="nl-NL" dirty="0">
                <a:solidFill>
                  <a:srgbClr val="0C82C5"/>
                </a:solidFill>
                <a:latin typeface="Bliss 2 Regular" panose="02000506030000020004" pitchFamily="50" charset="0"/>
              </a:rPr>
              <a:t>Je</a:t>
            </a:r>
            <a:r>
              <a:rPr lang="nl-NL" dirty="0">
                <a:latin typeface="Bliss 2 Regular" panose="02000506030000020004" pitchFamily="50" charset="0"/>
              </a:rPr>
              <a:t> </a:t>
            </a:r>
            <a:r>
              <a:rPr lang="nl-NL" dirty="0">
                <a:solidFill>
                  <a:srgbClr val="0C82C5"/>
                </a:solidFill>
                <a:latin typeface="Bliss 2 Regular" panose="02000506030000020004" pitchFamily="50" charset="0"/>
              </a:rPr>
              <a:t>betaalt € 59,95,- voor 5 jaar onbeperkt toegang </a:t>
            </a:r>
            <a:r>
              <a:rPr lang="nl-NL" dirty="0">
                <a:latin typeface="Bliss 2 Regular" panose="02000506030000020004" pitchFamily="50" charset="0"/>
              </a:rPr>
              <a:t>voor Nederlands óf Engels en slechts € 89,95 voor het combinatiepakket Nederlands én Engels. </a:t>
            </a:r>
          </a:p>
          <a:p>
            <a:pPr marL="12700">
              <a:lnSpc>
                <a:spcPct val="100000"/>
              </a:lnSpc>
              <a:spcBef>
                <a:spcPts val="100"/>
              </a:spcBef>
            </a:pPr>
            <a:endParaRPr lang="nl-NL" sz="2400" b="1" spc="-180" dirty="0">
              <a:latin typeface="Open Sans"/>
              <a:ea typeface="Open Sans"/>
              <a:cs typeface="Verdana"/>
            </a:endParaRPr>
          </a:p>
          <a:p>
            <a:pPr marL="355600" indent="-342900">
              <a:lnSpc>
                <a:spcPct val="100000"/>
              </a:lnSpc>
              <a:spcBef>
                <a:spcPts val="100"/>
              </a:spcBef>
              <a:buFont typeface="Arial" panose="020B0604020202020204" pitchFamily="34" charset="0"/>
              <a:buChar char="•"/>
            </a:pPr>
            <a:endParaRPr lang="nl-NL" sz="2400" spc="-180" dirty="0">
              <a:latin typeface="Open Sans"/>
              <a:ea typeface="Open Sans"/>
              <a:cs typeface="Verdana"/>
            </a:endParaRPr>
          </a:p>
          <a:p>
            <a:pPr marL="355600" indent="-342900">
              <a:lnSpc>
                <a:spcPct val="100000"/>
              </a:lnSpc>
              <a:spcBef>
                <a:spcPts val="100"/>
              </a:spcBef>
              <a:buFont typeface="Arial" panose="020B0604020202020204" pitchFamily="34" charset="0"/>
              <a:buChar char="•"/>
            </a:pPr>
            <a:endParaRPr sz="2400" dirty="0">
              <a:latin typeface="Open Sans"/>
              <a:ea typeface="Open Sans"/>
              <a:cs typeface="Verdana"/>
            </a:endParaRPr>
          </a:p>
        </p:txBody>
      </p:sp>
      <p:sp>
        <p:nvSpPr>
          <p:cNvPr id="13" name="Tekstballon: ovaal 12">
            <a:extLst>
              <a:ext uri="{FF2B5EF4-FFF2-40B4-BE49-F238E27FC236}">
                <a16:creationId xmlns:a16="http://schemas.microsoft.com/office/drawing/2014/main" id="{3DB1A346-8D64-E73A-2DE0-7D8AF1464EA1}"/>
              </a:ext>
            </a:extLst>
          </p:cNvPr>
          <p:cNvSpPr/>
          <p:nvPr/>
        </p:nvSpPr>
        <p:spPr>
          <a:xfrm>
            <a:off x="5962261" y="5141695"/>
            <a:ext cx="1865247" cy="1357628"/>
          </a:xfrm>
          <a:prstGeom prst="wedgeEllipseCallout">
            <a:avLst>
              <a:gd name="adj1" fmla="val -40441"/>
              <a:gd name="adj2" fmla="val 58263"/>
            </a:avLst>
          </a:prstGeom>
          <a:solidFill>
            <a:srgbClr val="E00B7E"/>
          </a:solidFill>
          <a:ln>
            <a:solidFill>
              <a:srgbClr val="E00B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Sommige opleidingen kopen de licenties in. Meer informatie hierover is te vinden op de volgende pagina. </a:t>
            </a:r>
          </a:p>
        </p:txBody>
      </p:sp>
      <p:pic>
        <p:nvPicPr>
          <p:cNvPr id="10" name="Afbeelding 9">
            <a:extLst>
              <a:ext uri="{FF2B5EF4-FFF2-40B4-BE49-F238E27FC236}">
                <a16:creationId xmlns:a16="http://schemas.microsoft.com/office/drawing/2014/main" id="{27A84C20-29F5-B1BC-7AF1-2B804B546051}"/>
              </a:ext>
            </a:extLst>
          </p:cNvPr>
          <p:cNvPicPr>
            <a:picLocks noChangeAspect="1"/>
          </p:cNvPicPr>
          <p:nvPr/>
        </p:nvPicPr>
        <p:blipFill>
          <a:blip r:embed="rId13"/>
          <a:stretch>
            <a:fillRect/>
          </a:stretch>
        </p:blipFill>
        <p:spPr>
          <a:xfrm>
            <a:off x="7932196" y="4250452"/>
            <a:ext cx="1105949" cy="182679"/>
          </a:xfrm>
          <a:prstGeom prst="rect">
            <a:avLst/>
          </a:prstGeom>
        </p:spPr>
      </p:pic>
    </p:spTree>
    <p:extLst>
      <p:ext uri="{BB962C8B-B14F-4D97-AF65-F5344CB8AC3E}">
        <p14:creationId xmlns:p14="http://schemas.microsoft.com/office/powerpoint/2010/main" val="5338801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acb1c2e-ecac-43eb-83c5-6f53a27afcac">
      <UserInfo>
        <DisplayName>Dijk, Quin van</DisplayName>
        <AccountId>22</AccountId>
        <AccountType/>
      </UserInfo>
      <UserInfo>
        <DisplayName>Alphen, Anneloes van</DisplayName>
        <AccountId>13</AccountId>
        <AccountType/>
      </UserInfo>
    </SharedWithUsers>
    <Toelichting xmlns="44921dfe-f8fb-4d1c-aa60-5e2eb454977c" xsi:nil="true"/>
    <lcf76f155ced4ddcb4097134ff3c332f xmlns="44921dfe-f8fb-4d1c-aa60-5e2eb454977c">
      <Terms xmlns="http://schemas.microsoft.com/office/infopath/2007/PartnerControls"/>
    </lcf76f155ced4ddcb4097134ff3c332f>
    <TaxCatchAll xmlns="cacb1c2e-ecac-43eb-83c5-6f53a27afc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8BC0CBADD06C4494527BCA7AB16630" ma:contentTypeVersion="18" ma:contentTypeDescription="Een nieuw document maken." ma:contentTypeScope="" ma:versionID="7974969d379568fead9925a70e0c533f">
  <xsd:schema xmlns:xsd="http://www.w3.org/2001/XMLSchema" xmlns:xs="http://www.w3.org/2001/XMLSchema" xmlns:p="http://schemas.microsoft.com/office/2006/metadata/properties" xmlns:ns2="44921dfe-f8fb-4d1c-aa60-5e2eb454977c" xmlns:ns3="cacb1c2e-ecac-43eb-83c5-6f53a27afcac" targetNamespace="http://schemas.microsoft.com/office/2006/metadata/properties" ma:root="true" ma:fieldsID="67628ced4938082e035b63cc5b0e4a6d" ns2:_="" ns3:_="">
    <xsd:import namespace="44921dfe-f8fb-4d1c-aa60-5e2eb454977c"/>
    <xsd:import namespace="cacb1c2e-ecac-43eb-83c5-6f53a27afc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Toelichting"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21dfe-f8fb-4d1c-aa60-5e2eb4549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2ea5b17-e537-4e5b-898d-fcb314baf7f6" ma:termSetId="09814cd3-568e-fe90-9814-8d621ff8fb84" ma:anchorId="fba54fb3-c3e1-fe81-a776-ca4b69148c4d" ma:open="true" ma:isKeyword="false">
      <xsd:complexType>
        <xsd:sequence>
          <xsd:element ref="pc:Terms" minOccurs="0" maxOccurs="1"/>
        </xsd:sequence>
      </xsd:complexType>
    </xsd:element>
    <xsd:element name="Toelichting" ma:index="23" nillable="true" ma:displayName="Toelichting" ma:description="Zoals jullie weten, is er een herontwerp gemaakt van de meerkeuzetoets spelling en grammatica. Na uitgebreid onderzoek gedaan te hebben is de redigeertoets tot stand gekomen. In dit document wordt dieper ingegaan op de onvolkomenheden van de meerkeuzetoets en de achtergronden van de verbeterde versie met redigeervragen. Er wordt antwoord gegeven op de vraag waarom de spelling- en grammaticatoets in redigeervorm een verbetering is ten opzichte van de toets die alleen meerkeuzevragen bevat. Lees a.j.b. over de achtergronden van de redigeertoets, zodat je de docenten die kennis kunt overbrengen. " ma:format="Dropdown" ma:internalName="Toelichting">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cb1c2e-ecac-43eb-83c5-6f53a27afca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79526dc7-ce21-494f-9007-4fe83d4b1266}" ma:internalName="TaxCatchAll" ma:showField="CatchAllData" ma:web="cacb1c2e-ecac-43eb-83c5-6f53a27afc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8B9559-9D60-4580-86C9-EBC8C53EF729}">
  <ds:schemaRefs>
    <ds:schemaRef ds:uri="http://schemas.microsoft.com/sharepoint/v3/contenttype/forms"/>
  </ds:schemaRefs>
</ds:datastoreItem>
</file>

<file path=customXml/itemProps2.xml><?xml version="1.0" encoding="utf-8"?>
<ds:datastoreItem xmlns:ds="http://schemas.openxmlformats.org/officeDocument/2006/customXml" ds:itemID="{2D5017AE-D7A6-44C7-B572-A9B20030E73F}">
  <ds:schemaRefs>
    <ds:schemaRef ds:uri="01cecd77-cab6-4e25-8548-a3193e488123"/>
    <ds:schemaRef ds:uri="0ed1157b-3cf6-4753-af6f-3bd458ed668d"/>
    <ds:schemaRef ds:uri="44921dfe-f8fb-4d1c-aa60-5e2eb454977c"/>
    <ds:schemaRef ds:uri="cacb1c2e-ecac-43eb-83c5-6f53a27afcac"/>
    <ds:schemaRef ds:uri="e751a61b-5512-4986-8a21-05a1e0af8a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AAAF80-17B6-4687-AA9A-B6EE2A4A0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921dfe-f8fb-4d1c-aa60-5e2eb454977c"/>
    <ds:schemaRef ds:uri="cacb1c2e-ecac-43eb-83c5-6f53a27af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12236</TotalTime>
  <Words>964</Words>
  <Application>Microsoft Office PowerPoint</Application>
  <PresentationFormat>Breedbeeld</PresentationFormat>
  <Paragraphs>102</Paragraphs>
  <Slides>15</Slides>
  <Notes>15</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Bliss 2 Regular</vt:lpstr>
      <vt:lpstr>Calibri</vt:lpstr>
      <vt:lpstr>Calibri Light</vt:lpstr>
      <vt:lpstr>Gilroy-Bold</vt:lpstr>
      <vt:lpstr>Open Sans</vt:lpstr>
      <vt:lpstr>Px Grotesk Bold</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Helvoort, Annemarie van</dc:creator>
  <dc:description/>
  <cp:lastModifiedBy>Nurten Yildirim</cp:lastModifiedBy>
  <cp:revision>184</cp:revision>
  <cp:lastPrinted>2022-01-17T14:11:31Z</cp:lastPrinted>
  <dcterms:created xsi:type="dcterms:W3CDTF">2021-08-17T07:49:06Z</dcterms:created>
  <dcterms:modified xsi:type="dcterms:W3CDTF">2024-09-13T08:34:08Z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0x0101006F8BC0CBADD06C4494527BCA7AB16630</vt:lpwstr>
  </property>
  <property fmtid="{D5CDD505-2E9C-101B-9397-08002B2CF9AE}" pid="3" name="MediaServiceImageTags">
    <vt:lpwstr/>
  </property>
</Properties>
</file>